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91" r:id="rId5"/>
    <p:sldId id="609" r:id="rId6"/>
    <p:sldId id="611" r:id="rId7"/>
    <p:sldId id="610" r:id="rId8"/>
    <p:sldId id="612" r:id="rId9"/>
    <p:sldId id="613" r:id="rId10"/>
    <p:sldId id="615" r:id="rId11"/>
    <p:sldId id="628" r:id="rId12"/>
    <p:sldId id="627" r:id="rId13"/>
    <p:sldId id="626" r:id="rId14"/>
    <p:sldId id="61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r. J. Warner" initials="MJW" lastIdx="2" clrIdx="0">
    <p:extLst>
      <p:ext uri="{19B8F6BF-5375-455C-9EA6-DF929625EA0E}">
        <p15:presenceInfo xmlns:p15="http://schemas.microsoft.com/office/powerpoint/2012/main" userId="S::JWarner@woolwichpoly.co.uk::5522464f-9093-400c-a9e9-9296051322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B035"/>
    <a:srgbClr val="009900"/>
    <a:srgbClr val="FF3399"/>
    <a:srgbClr val="66CCFF"/>
    <a:srgbClr val="FFFF66"/>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94" autoAdjust="0"/>
    <p:restoredTop sz="94660"/>
  </p:normalViewPr>
  <p:slideViewPr>
    <p:cSldViewPr snapToGrid="0">
      <p:cViewPr varScale="1">
        <p:scale>
          <a:sx n="76" d="100"/>
          <a:sy n="76" d="100"/>
        </p:scale>
        <p:origin x="10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CA340-DD3F-46AE-9571-130D2BF1EB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8C5DF24-48EC-4E51-9DA6-E76D44B940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EFA7FA2-2D35-48E3-A431-D62687A0B107}"/>
              </a:ext>
            </a:extLst>
          </p:cNvPr>
          <p:cNvSpPr>
            <a:spLocks noGrp="1"/>
          </p:cNvSpPr>
          <p:nvPr>
            <p:ph type="dt" sz="half" idx="10"/>
          </p:nvPr>
        </p:nvSpPr>
        <p:spPr/>
        <p:txBody>
          <a:bodyPr/>
          <a:lstStyle/>
          <a:p>
            <a:fld id="{070C5672-F868-415A-B6B4-63E89E7F51A7}" type="datetimeFigureOut">
              <a:rPr lang="en-GB" smtClean="0"/>
              <a:t>10/06/2021</a:t>
            </a:fld>
            <a:endParaRPr lang="en-GB"/>
          </a:p>
        </p:txBody>
      </p:sp>
      <p:sp>
        <p:nvSpPr>
          <p:cNvPr id="5" name="Footer Placeholder 4">
            <a:extLst>
              <a:ext uri="{FF2B5EF4-FFF2-40B4-BE49-F238E27FC236}">
                <a16:creationId xmlns:a16="http://schemas.microsoft.com/office/drawing/2014/main" id="{B3FF775E-F614-43C2-A067-48866429E0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EDE579-BB29-42CE-AF55-C780B8D55DCA}"/>
              </a:ext>
            </a:extLst>
          </p:cNvPr>
          <p:cNvSpPr>
            <a:spLocks noGrp="1"/>
          </p:cNvSpPr>
          <p:nvPr>
            <p:ph type="sldNum" sz="quarter" idx="12"/>
          </p:nvPr>
        </p:nvSpPr>
        <p:spPr/>
        <p:txBody>
          <a:bodyPr/>
          <a:lstStyle/>
          <a:p>
            <a:fld id="{37D96A97-0AC9-45F3-9F71-4AC4F0B41DC6}" type="slidenum">
              <a:rPr lang="en-GB" smtClean="0"/>
              <a:t>‹#›</a:t>
            </a:fld>
            <a:endParaRPr lang="en-GB"/>
          </a:p>
        </p:txBody>
      </p:sp>
    </p:spTree>
    <p:extLst>
      <p:ext uri="{BB962C8B-B14F-4D97-AF65-F5344CB8AC3E}">
        <p14:creationId xmlns:p14="http://schemas.microsoft.com/office/powerpoint/2010/main" val="2472529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9B92F-E27D-46A6-9085-6352F653458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F9DA928-BAC1-4717-AF77-399D7F759F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041B75-6793-4E71-ACD1-70E368BB7EF6}"/>
              </a:ext>
            </a:extLst>
          </p:cNvPr>
          <p:cNvSpPr>
            <a:spLocks noGrp="1"/>
          </p:cNvSpPr>
          <p:nvPr>
            <p:ph type="dt" sz="half" idx="10"/>
          </p:nvPr>
        </p:nvSpPr>
        <p:spPr/>
        <p:txBody>
          <a:bodyPr/>
          <a:lstStyle/>
          <a:p>
            <a:fld id="{070C5672-F868-415A-B6B4-63E89E7F51A7}" type="datetimeFigureOut">
              <a:rPr lang="en-GB" smtClean="0"/>
              <a:t>10/06/2021</a:t>
            </a:fld>
            <a:endParaRPr lang="en-GB"/>
          </a:p>
        </p:txBody>
      </p:sp>
      <p:sp>
        <p:nvSpPr>
          <p:cNvPr id="5" name="Footer Placeholder 4">
            <a:extLst>
              <a:ext uri="{FF2B5EF4-FFF2-40B4-BE49-F238E27FC236}">
                <a16:creationId xmlns:a16="http://schemas.microsoft.com/office/drawing/2014/main" id="{BEFB4411-2B16-4659-A49B-CDB56C7FCA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F71042-044B-46BC-9BE3-A4400931763C}"/>
              </a:ext>
            </a:extLst>
          </p:cNvPr>
          <p:cNvSpPr>
            <a:spLocks noGrp="1"/>
          </p:cNvSpPr>
          <p:nvPr>
            <p:ph type="sldNum" sz="quarter" idx="12"/>
          </p:nvPr>
        </p:nvSpPr>
        <p:spPr/>
        <p:txBody>
          <a:bodyPr/>
          <a:lstStyle/>
          <a:p>
            <a:fld id="{37D96A97-0AC9-45F3-9F71-4AC4F0B41DC6}" type="slidenum">
              <a:rPr lang="en-GB" smtClean="0"/>
              <a:t>‹#›</a:t>
            </a:fld>
            <a:endParaRPr lang="en-GB"/>
          </a:p>
        </p:txBody>
      </p:sp>
    </p:spTree>
    <p:extLst>
      <p:ext uri="{BB962C8B-B14F-4D97-AF65-F5344CB8AC3E}">
        <p14:creationId xmlns:p14="http://schemas.microsoft.com/office/powerpoint/2010/main" val="4282633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DDD3EA-447C-440E-8D3D-337F2594EC5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844C0EC-F058-498D-8412-3F5208FDE6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A2FB771-B004-4FCF-96A1-C11967D939C6}"/>
              </a:ext>
            </a:extLst>
          </p:cNvPr>
          <p:cNvSpPr>
            <a:spLocks noGrp="1"/>
          </p:cNvSpPr>
          <p:nvPr>
            <p:ph type="dt" sz="half" idx="10"/>
          </p:nvPr>
        </p:nvSpPr>
        <p:spPr/>
        <p:txBody>
          <a:bodyPr/>
          <a:lstStyle/>
          <a:p>
            <a:fld id="{070C5672-F868-415A-B6B4-63E89E7F51A7}" type="datetimeFigureOut">
              <a:rPr lang="en-GB" smtClean="0"/>
              <a:t>10/06/2021</a:t>
            </a:fld>
            <a:endParaRPr lang="en-GB"/>
          </a:p>
        </p:txBody>
      </p:sp>
      <p:sp>
        <p:nvSpPr>
          <p:cNvPr id="5" name="Footer Placeholder 4">
            <a:extLst>
              <a:ext uri="{FF2B5EF4-FFF2-40B4-BE49-F238E27FC236}">
                <a16:creationId xmlns:a16="http://schemas.microsoft.com/office/drawing/2014/main" id="{329FBEBC-3D8D-46A0-AD7A-04489F2B6E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0F8AC9-326A-4F64-BA18-78C194B05A27}"/>
              </a:ext>
            </a:extLst>
          </p:cNvPr>
          <p:cNvSpPr>
            <a:spLocks noGrp="1"/>
          </p:cNvSpPr>
          <p:nvPr>
            <p:ph type="sldNum" sz="quarter" idx="12"/>
          </p:nvPr>
        </p:nvSpPr>
        <p:spPr/>
        <p:txBody>
          <a:bodyPr/>
          <a:lstStyle/>
          <a:p>
            <a:fld id="{37D96A97-0AC9-45F3-9F71-4AC4F0B41DC6}" type="slidenum">
              <a:rPr lang="en-GB" smtClean="0"/>
              <a:t>‹#›</a:t>
            </a:fld>
            <a:endParaRPr lang="en-GB"/>
          </a:p>
        </p:txBody>
      </p:sp>
    </p:spTree>
    <p:extLst>
      <p:ext uri="{BB962C8B-B14F-4D97-AF65-F5344CB8AC3E}">
        <p14:creationId xmlns:p14="http://schemas.microsoft.com/office/powerpoint/2010/main" val="1182456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67240-CB83-4B79-BCBC-A4207CE7C3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F004E8A-4B68-47E1-A832-D49D839902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B3EEE8-0F8A-4430-8D01-8FACA4BE7295}"/>
              </a:ext>
            </a:extLst>
          </p:cNvPr>
          <p:cNvSpPr>
            <a:spLocks noGrp="1"/>
          </p:cNvSpPr>
          <p:nvPr>
            <p:ph type="dt" sz="half" idx="10"/>
          </p:nvPr>
        </p:nvSpPr>
        <p:spPr/>
        <p:txBody>
          <a:bodyPr/>
          <a:lstStyle/>
          <a:p>
            <a:fld id="{070C5672-F868-415A-B6B4-63E89E7F51A7}" type="datetimeFigureOut">
              <a:rPr lang="en-GB" smtClean="0"/>
              <a:t>10/06/2021</a:t>
            </a:fld>
            <a:endParaRPr lang="en-GB"/>
          </a:p>
        </p:txBody>
      </p:sp>
      <p:sp>
        <p:nvSpPr>
          <p:cNvPr id="5" name="Footer Placeholder 4">
            <a:extLst>
              <a:ext uri="{FF2B5EF4-FFF2-40B4-BE49-F238E27FC236}">
                <a16:creationId xmlns:a16="http://schemas.microsoft.com/office/drawing/2014/main" id="{0CB086E7-80B5-43D3-ABA2-D766F1F49A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2169F1-D631-44C3-B329-56DAECAC0FD7}"/>
              </a:ext>
            </a:extLst>
          </p:cNvPr>
          <p:cNvSpPr>
            <a:spLocks noGrp="1"/>
          </p:cNvSpPr>
          <p:nvPr>
            <p:ph type="sldNum" sz="quarter" idx="12"/>
          </p:nvPr>
        </p:nvSpPr>
        <p:spPr/>
        <p:txBody>
          <a:bodyPr/>
          <a:lstStyle/>
          <a:p>
            <a:fld id="{37D96A97-0AC9-45F3-9F71-4AC4F0B41DC6}" type="slidenum">
              <a:rPr lang="en-GB" smtClean="0"/>
              <a:t>‹#›</a:t>
            </a:fld>
            <a:endParaRPr lang="en-GB"/>
          </a:p>
        </p:txBody>
      </p:sp>
    </p:spTree>
    <p:extLst>
      <p:ext uri="{BB962C8B-B14F-4D97-AF65-F5344CB8AC3E}">
        <p14:creationId xmlns:p14="http://schemas.microsoft.com/office/powerpoint/2010/main" val="3753098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4330E-C5DF-4F5E-8DC9-E99A079AE0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92BCD25-F00C-464E-9B35-D8B76EBC9A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0392A5-FD39-4B87-8250-2243CBA9DA4E}"/>
              </a:ext>
            </a:extLst>
          </p:cNvPr>
          <p:cNvSpPr>
            <a:spLocks noGrp="1"/>
          </p:cNvSpPr>
          <p:nvPr>
            <p:ph type="dt" sz="half" idx="10"/>
          </p:nvPr>
        </p:nvSpPr>
        <p:spPr/>
        <p:txBody>
          <a:bodyPr/>
          <a:lstStyle/>
          <a:p>
            <a:fld id="{070C5672-F868-415A-B6B4-63E89E7F51A7}" type="datetimeFigureOut">
              <a:rPr lang="en-GB" smtClean="0"/>
              <a:t>10/06/2021</a:t>
            </a:fld>
            <a:endParaRPr lang="en-GB"/>
          </a:p>
        </p:txBody>
      </p:sp>
      <p:sp>
        <p:nvSpPr>
          <p:cNvPr id="5" name="Footer Placeholder 4">
            <a:extLst>
              <a:ext uri="{FF2B5EF4-FFF2-40B4-BE49-F238E27FC236}">
                <a16:creationId xmlns:a16="http://schemas.microsoft.com/office/drawing/2014/main" id="{DAD67481-D6BD-4B50-9F4F-C1EF7CB0EF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070DAF-2BD4-4B8E-B19E-50A2429D777E}"/>
              </a:ext>
            </a:extLst>
          </p:cNvPr>
          <p:cNvSpPr>
            <a:spLocks noGrp="1"/>
          </p:cNvSpPr>
          <p:nvPr>
            <p:ph type="sldNum" sz="quarter" idx="12"/>
          </p:nvPr>
        </p:nvSpPr>
        <p:spPr/>
        <p:txBody>
          <a:bodyPr/>
          <a:lstStyle/>
          <a:p>
            <a:fld id="{37D96A97-0AC9-45F3-9F71-4AC4F0B41DC6}" type="slidenum">
              <a:rPr lang="en-GB" smtClean="0"/>
              <a:t>‹#›</a:t>
            </a:fld>
            <a:endParaRPr lang="en-GB"/>
          </a:p>
        </p:txBody>
      </p:sp>
    </p:spTree>
    <p:extLst>
      <p:ext uri="{BB962C8B-B14F-4D97-AF65-F5344CB8AC3E}">
        <p14:creationId xmlns:p14="http://schemas.microsoft.com/office/powerpoint/2010/main" val="3080757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98F60-5EEF-4D00-9B39-7D305D55226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3A0695F-E706-462A-8DBB-F432D04C83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D60037A-0014-4761-90C1-B5F974D222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6CC7AD9-560D-4C43-9038-0615FDBFD72F}"/>
              </a:ext>
            </a:extLst>
          </p:cNvPr>
          <p:cNvSpPr>
            <a:spLocks noGrp="1"/>
          </p:cNvSpPr>
          <p:nvPr>
            <p:ph type="dt" sz="half" idx="10"/>
          </p:nvPr>
        </p:nvSpPr>
        <p:spPr/>
        <p:txBody>
          <a:bodyPr/>
          <a:lstStyle/>
          <a:p>
            <a:fld id="{070C5672-F868-415A-B6B4-63E89E7F51A7}" type="datetimeFigureOut">
              <a:rPr lang="en-GB" smtClean="0"/>
              <a:t>10/06/2021</a:t>
            </a:fld>
            <a:endParaRPr lang="en-GB"/>
          </a:p>
        </p:txBody>
      </p:sp>
      <p:sp>
        <p:nvSpPr>
          <p:cNvPr id="6" name="Footer Placeholder 5">
            <a:extLst>
              <a:ext uri="{FF2B5EF4-FFF2-40B4-BE49-F238E27FC236}">
                <a16:creationId xmlns:a16="http://schemas.microsoft.com/office/drawing/2014/main" id="{D30B9FEC-10CD-4E90-A9CC-6CCB9308AB0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197FA97-E933-4491-93D4-E282C8918783}"/>
              </a:ext>
            </a:extLst>
          </p:cNvPr>
          <p:cNvSpPr>
            <a:spLocks noGrp="1"/>
          </p:cNvSpPr>
          <p:nvPr>
            <p:ph type="sldNum" sz="quarter" idx="12"/>
          </p:nvPr>
        </p:nvSpPr>
        <p:spPr/>
        <p:txBody>
          <a:bodyPr/>
          <a:lstStyle/>
          <a:p>
            <a:fld id="{37D96A97-0AC9-45F3-9F71-4AC4F0B41DC6}" type="slidenum">
              <a:rPr lang="en-GB" smtClean="0"/>
              <a:t>‹#›</a:t>
            </a:fld>
            <a:endParaRPr lang="en-GB"/>
          </a:p>
        </p:txBody>
      </p:sp>
    </p:spTree>
    <p:extLst>
      <p:ext uri="{BB962C8B-B14F-4D97-AF65-F5344CB8AC3E}">
        <p14:creationId xmlns:p14="http://schemas.microsoft.com/office/powerpoint/2010/main" val="1061192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C15E3-0372-474D-B4E9-9BFDEE1140B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4C4FF6-29EB-4A9A-A05C-C93F0BC02A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59CC65-B12C-4676-B89E-211B0016D9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C3D413F-4D1B-45E7-91F3-70ECE0B09C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3FA1BA-820E-472D-B65C-203D72D933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9845E12-9594-4839-B34B-C706B220A97B}"/>
              </a:ext>
            </a:extLst>
          </p:cNvPr>
          <p:cNvSpPr>
            <a:spLocks noGrp="1"/>
          </p:cNvSpPr>
          <p:nvPr>
            <p:ph type="dt" sz="half" idx="10"/>
          </p:nvPr>
        </p:nvSpPr>
        <p:spPr/>
        <p:txBody>
          <a:bodyPr/>
          <a:lstStyle/>
          <a:p>
            <a:fld id="{070C5672-F868-415A-B6B4-63E89E7F51A7}" type="datetimeFigureOut">
              <a:rPr lang="en-GB" smtClean="0"/>
              <a:t>10/06/2021</a:t>
            </a:fld>
            <a:endParaRPr lang="en-GB"/>
          </a:p>
        </p:txBody>
      </p:sp>
      <p:sp>
        <p:nvSpPr>
          <p:cNvPr id="8" name="Footer Placeholder 7">
            <a:extLst>
              <a:ext uri="{FF2B5EF4-FFF2-40B4-BE49-F238E27FC236}">
                <a16:creationId xmlns:a16="http://schemas.microsoft.com/office/drawing/2014/main" id="{E36BD77D-2454-4CE3-A7AF-5CFF7BC107A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AA8A223-F49C-4DD4-ABF9-041B8F61972E}"/>
              </a:ext>
            </a:extLst>
          </p:cNvPr>
          <p:cNvSpPr>
            <a:spLocks noGrp="1"/>
          </p:cNvSpPr>
          <p:nvPr>
            <p:ph type="sldNum" sz="quarter" idx="12"/>
          </p:nvPr>
        </p:nvSpPr>
        <p:spPr/>
        <p:txBody>
          <a:bodyPr/>
          <a:lstStyle/>
          <a:p>
            <a:fld id="{37D96A97-0AC9-45F3-9F71-4AC4F0B41DC6}" type="slidenum">
              <a:rPr lang="en-GB" smtClean="0"/>
              <a:t>‹#›</a:t>
            </a:fld>
            <a:endParaRPr lang="en-GB"/>
          </a:p>
        </p:txBody>
      </p:sp>
    </p:spTree>
    <p:extLst>
      <p:ext uri="{BB962C8B-B14F-4D97-AF65-F5344CB8AC3E}">
        <p14:creationId xmlns:p14="http://schemas.microsoft.com/office/powerpoint/2010/main" val="1338708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B943D-F74C-45E0-AAAE-C280B676EFB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1F638F2-B80D-43A3-BF40-C29463BBAAF2}"/>
              </a:ext>
            </a:extLst>
          </p:cNvPr>
          <p:cNvSpPr>
            <a:spLocks noGrp="1"/>
          </p:cNvSpPr>
          <p:nvPr>
            <p:ph type="dt" sz="half" idx="10"/>
          </p:nvPr>
        </p:nvSpPr>
        <p:spPr/>
        <p:txBody>
          <a:bodyPr/>
          <a:lstStyle/>
          <a:p>
            <a:fld id="{070C5672-F868-415A-B6B4-63E89E7F51A7}" type="datetimeFigureOut">
              <a:rPr lang="en-GB" smtClean="0"/>
              <a:t>10/06/2021</a:t>
            </a:fld>
            <a:endParaRPr lang="en-GB"/>
          </a:p>
        </p:txBody>
      </p:sp>
      <p:sp>
        <p:nvSpPr>
          <p:cNvPr id="4" name="Footer Placeholder 3">
            <a:extLst>
              <a:ext uri="{FF2B5EF4-FFF2-40B4-BE49-F238E27FC236}">
                <a16:creationId xmlns:a16="http://schemas.microsoft.com/office/drawing/2014/main" id="{E6EDD734-70A0-424E-8C10-9E0DF7F1C12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D868A75-225C-46EB-A4E2-3AC44CF33AFC}"/>
              </a:ext>
            </a:extLst>
          </p:cNvPr>
          <p:cNvSpPr>
            <a:spLocks noGrp="1"/>
          </p:cNvSpPr>
          <p:nvPr>
            <p:ph type="sldNum" sz="quarter" idx="12"/>
          </p:nvPr>
        </p:nvSpPr>
        <p:spPr/>
        <p:txBody>
          <a:bodyPr/>
          <a:lstStyle/>
          <a:p>
            <a:fld id="{37D96A97-0AC9-45F3-9F71-4AC4F0B41DC6}" type="slidenum">
              <a:rPr lang="en-GB" smtClean="0"/>
              <a:t>‹#›</a:t>
            </a:fld>
            <a:endParaRPr lang="en-GB"/>
          </a:p>
        </p:txBody>
      </p:sp>
    </p:spTree>
    <p:extLst>
      <p:ext uri="{BB962C8B-B14F-4D97-AF65-F5344CB8AC3E}">
        <p14:creationId xmlns:p14="http://schemas.microsoft.com/office/powerpoint/2010/main" val="2046557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A0B846-2813-4F11-BC98-E75B8B3931D9}"/>
              </a:ext>
            </a:extLst>
          </p:cNvPr>
          <p:cNvSpPr>
            <a:spLocks noGrp="1"/>
          </p:cNvSpPr>
          <p:nvPr>
            <p:ph type="dt" sz="half" idx="10"/>
          </p:nvPr>
        </p:nvSpPr>
        <p:spPr/>
        <p:txBody>
          <a:bodyPr/>
          <a:lstStyle/>
          <a:p>
            <a:fld id="{070C5672-F868-415A-B6B4-63E89E7F51A7}" type="datetimeFigureOut">
              <a:rPr lang="en-GB" smtClean="0"/>
              <a:t>10/06/2021</a:t>
            </a:fld>
            <a:endParaRPr lang="en-GB"/>
          </a:p>
        </p:txBody>
      </p:sp>
      <p:sp>
        <p:nvSpPr>
          <p:cNvPr id="3" name="Footer Placeholder 2">
            <a:extLst>
              <a:ext uri="{FF2B5EF4-FFF2-40B4-BE49-F238E27FC236}">
                <a16:creationId xmlns:a16="http://schemas.microsoft.com/office/drawing/2014/main" id="{0895698E-11EB-42AE-8EF2-2BA9DE880B9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E717801-39CF-407D-B72E-2C4E9AD86976}"/>
              </a:ext>
            </a:extLst>
          </p:cNvPr>
          <p:cNvSpPr>
            <a:spLocks noGrp="1"/>
          </p:cNvSpPr>
          <p:nvPr>
            <p:ph type="sldNum" sz="quarter" idx="12"/>
          </p:nvPr>
        </p:nvSpPr>
        <p:spPr/>
        <p:txBody>
          <a:bodyPr/>
          <a:lstStyle/>
          <a:p>
            <a:fld id="{37D96A97-0AC9-45F3-9F71-4AC4F0B41DC6}" type="slidenum">
              <a:rPr lang="en-GB" smtClean="0"/>
              <a:t>‹#›</a:t>
            </a:fld>
            <a:endParaRPr lang="en-GB"/>
          </a:p>
        </p:txBody>
      </p:sp>
    </p:spTree>
    <p:extLst>
      <p:ext uri="{BB962C8B-B14F-4D97-AF65-F5344CB8AC3E}">
        <p14:creationId xmlns:p14="http://schemas.microsoft.com/office/powerpoint/2010/main" val="3371996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05681-C73B-4D80-8D35-BBB88DF2B6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C837F06-B66E-48A0-B024-44379E61BC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F532D06-A08F-47A2-AAE1-57B5D3A2F1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78B03D-84CE-4923-9ECB-00B3C1B26D84}"/>
              </a:ext>
            </a:extLst>
          </p:cNvPr>
          <p:cNvSpPr>
            <a:spLocks noGrp="1"/>
          </p:cNvSpPr>
          <p:nvPr>
            <p:ph type="dt" sz="half" idx="10"/>
          </p:nvPr>
        </p:nvSpPr>
        <p:spPr/>
        <p:txBody>
          <a:bodyPr/>
          <a:lstStyle/>
          <a:p>
            <a:fld id="{070C5672-F868-415A-B6B4-63E89E7F51A7}" type="datetimeFigureOut">
              <a:rPr lang="en-GB" smtClean="0"/>
              <a:t>10/06/2021</a:t>
            </a:fld>
            <a:endParaRPr lang="en-GB"/>
          </a:p>
        </p:txBody>
      </p:sp>
      <p:sp>
        <p:nvSpPr>
          <p:cNvPr id="6" name="Footer Placeholder 5">
            <a:extLst>
              <a:ext uri="{FF2B5EF4-FFF2-40B4-BE49-F238E27FC236}">
                <a16:creationId xmlns:a16="http://schemas.microsoft.com/office/drawing/2014/main" id="{04DE9EB0-1B11-4993-93CC-A47EF892D6B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FCC0DD-BA79-4BA1-956F-91A0EDE296EB}"/>
              </a:ext>
            </a:extLst>
          </p:cNvPr>
          <p:cNvSpPr>
            <a:spLocks noGrp="1"/>
          </p:cNvSpPr>
          <p:nvPr>
            <p:ph type="sldNum" sz="quarter" idx="12"/>
          </p:nvPr>
        </p:nvSpPr>
        <p:spPr/>
        <p:txBody>
          <a:bodyPr/>
          <a:lstStyle/>
          <a:p>
            <a:fld id="{37D96A97-0AC9-45F3-9F71-4AC4F0B41DC6}" type="slidenum">
              <a:rPr lang="en-GB" smtClean="0"/>
              <a:t>‹#›</a:t>
            </a:fld>
            <a:endParaRPr lang="en-GB"/>
          </a:p>
        </p:txBody>
      </p:sp>
    </p:spTree>
    <p:extLst>
      <p:ext uri="{BB962C8B-B14F-4D97-AF65-F5344CB8AC3E}">
        <p14:creationId xmlns:p14="http://schemas.microsoft.com/office/powerpoint/2010/main" val="403833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46757-E776-40EB-8F97-98C0A8CFEB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6645353-EAC3-41C4-B739-8E6E4E0960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F3E7A95-D4E9-4DDA-A2B9-57973619CB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2898F9-1955-4214-AEE4-C1C8082BBB4A}"/>
              </a:ext>
            </a:extLst>
          </p:cNvPr>
          <p:cNvSpPr>
            <a:spLocks noGrp="1"/>
          </p:cNvSpPr>
          <p:nvPr>
            <p:ph type="dt" sz="half" idx="10"/>
          </p:nvPr>
        </p:nvSpPr>
        <p:spPr/>
        <p:txBody>
          <a:bodyPr/>
          <a:lstStyle/>
          <a:p>
            <a:fld id="{070C5672-F868-415A-B6B4-63E89E7F51A7}" type="datetimeFigureOut">
              <a:rPr lang="en-GB" smtClean="0"/>
              <a:t>10/06/2021</a:t>
            </a:fld>
            <a:endParaRPr lang="en-GB"/>
          </a:p>
        </p:txBody>
      </p:sp>
      <p:sp>
        <p:nvSpPr>
          <p:cNvPr id="6" name="Footer Placeholder 5">
            <a:extLst>
              <a:ext uri="{FF2B5EF4-FFF2-40B4-BE49-F238E27FC236}">
                <a16:creationId xmlns:a16="http://schemas.microsoft.com/office/drawing/2014/main" id="{8CCCCF81-65B1-4BFA-89E3-CE1A5781C2A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60A3C30-0818-422A-B430-9A6038A4EF6E}"/>
              </a:ext>
            </a:extLst>
          </p:cNvPr>
          <p:cNvSpPr>
            <a:spLocks noGrp="1"/>
          </p:cNvSpPr>
          <p:nvPr>
            <p:ph type="sldNum" sz="quarter" idx="12"/>
          </p:nvPr>
        </p:nvSpPr>
        <p:spPr/>
        <p:txBody>
          <a:bodyPr/>
          <a:lstStyle/>
          <a:p>
            <a:fld id="{37D96A97-0AC9-45F3-9F71-4AC4F0B41DC6}" type="slidenum">
              <a:rPr lang="en-GB" smtClean="0"/>
              <a:t>‹#›</a:t>
            </a:fld>
            <a:endParaRPr lang="en-GB"/>
          </a:p>
        </p:txBody>
      </p:sp>
    </p:spTree>
    <p:extLst>
      <p:ext uri="{BB962C8B-B14F-4D97-AF65-F5344CB8AC3E}">
        <p14:creationId xmlns:p14="http://schemas.microsoft.com/office/powerpoint/2010/main" val="4034247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35A730-3313-4449-8230-2B07E86B4F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18145BC-096B-45DF-B8B7-F86A3BA9D7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00E97D-E5AD-4BEE-9B5D-68DB9E7D58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0C5672-F868-415A-B6B4-63E89E7F51A7}" type="datetimeFigureOut">
              <a:rPr lang="en-GB" smtClean="0"/>
              <a:t>10/06/2021</a:t>
            </a:fld>
            <a:endParaRPr lang="en-GB"/>
          </a:p>
        </p:txBody>
      </p:sp>
      <p:sp>
        <p:nvSpPr>
          <p:cNvPr id="5" name="Footer Placeholder 4">
            <a:extLst>
              <a:ext uri="{FF2B5EF4-FFF2-40B4-BE49-F238E27FC236}">
                <a16:creationId xmlns:a16="http://schemas.microsoft.com/office/drawing/2014/main" id="{FD486293-2583-44B2-B047-54969E210A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37B89FD-5B86-403E-88F6-01A3C5D858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D96A97-0AC9-45F3-9F71-4AC4F0B41DC6}" type="slidenum">
              <a:rPr lang="en-GB" smtClean="0"/>
              <a:t>‹#›</a:t>
            </a:fld>
            <a:endParaRPr lang="en-GB"/>
          </a:p>
        </p:txBody>
      </p:sp>
    </p:spTree>
    <p:extLst>
      <p:ext uri="{BB962C8B-B14F-4D97-AF65-F5344CB8AC3E}">
        <p14:creationId xmlns:p14="http://schemas.microsoft.com/office/powerpoint/2010/main" val="3398621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hart, waterfall chart&#10;&#10;Description automatically generated">
            <a:extLst>
              <a:ext uri="{FF2B5EF4-FFF2-40B4-BE49-F238E27FC236}">
                <a16:creationId xmlns:a16="http://schemas.microsoft.com/office/drawing/2014/main" id="{2A75EC34-A7B1-43E8-A82E-901AC5D4FE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1" name="Group 10">
            <a:extLst>
              <a:ext uri="{FF2B5EF4-FFF2-40B4-BE49-F238E27FC236}">
                <a16:creationId xmlns:a16="http://schemas.microsoft.com/office/drawing/2014/main" id="{6F58CD53-6DF1-4FD6-A096-90FC74A79A1C}"/>
              </a:ext>
            </a:extLst>
          </p:cNvPr>
          <p:cNvGrpSpPr/>
          <p:nvPr/>
        </p:nvGrpSpPr>
        <p:grpSpPr>
          <a:xfrm>
            <a:off x="4228991" y="4251777"/>
            <a:ext cx="7767634" cy="1788282"/>
            <a:chOff x="4241569" y="4550066"/>
            <a:chExt cx="7761345" cy="1755026"/>
          </a:xfrm>
        </p:grpSpPr>
        <p:sp>
          <p:nvSpPr>
            <p:cNvPr id="15" name="Rectangle 14">
              <a:extLst>
                <a:ext uri="{FF2B5EF4-FFF2-40B4-BE49-F238E27FC236}">
                  <a16:creationId xmlns:a16="http://schemas.microsoft.com/office/drawing/2014/main" id="{B2170894-501B-4120-B2DF-3D39B3F3EFD1}"/>
                </a:ext>
              </a:extLst>
            </p:cNvPr>
            <p:cNvSpPr/>
            <p:nvPr/>
          </p:nvSpPr>
          <p:spPr>
            <a:xfrm>
              <a:off x="4241569" y="4550066"/>
              <a:ext cx="7761345" cy="175502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570079D7-C419-4E29-AA8C-D50F2EA63CC1}"/>
                </a:ext>
              </a:extLst>
            </p:cNvPr>
            <p:cNvSpPr/>
            <p:nvPr/>
          </p:nvSpPr>
          <p:spPr>
            <a:xfrm>
              <a:off x="4309153" y="4650592"/>
              <a:ext cx="7626177" cy="1553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E54084AB-B830-4DB9-B7E1-29B1F937F522}"/>
                </a:ext>
              </a:extLst>
            </p:cNvPr>
            <p:cNvSpPr/>
            <p:nvPr/>
          </p:nvSpPr>
          <p:spPr>
            <a:xfrm>
              <a:off x="4370448" y="4717103"/>
              <a:ext cx="7503587" cy="139868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Box 17">
              <a:extLst>
                <a:ext uri="{FF2B5EF4-FFF2-40B4-BE49-F238E27FC236}">
                  <a16:creationId xmlns:a16="http://schemas.microsoft.com/office/drawing/2014/main" id="{D34E65B2-91A4-43BE-B7C1-2473B943661A}"/>
                </a:ext>
              </a:extLst>
            </p:cNvPr>
            <p:cNvSpPr txBox="1"/>
            <p:nvPr/>
          </p:nvSpPr>
          <p:spPr>
            <a:xfrm>
              <a:off x="4302864" y="4717103"/>
              <a:ext cx="7700050" cy="862031"/>
            </a:xfrm>
          </p:spPr>
          <p:txBody>
            <a:bodyPr vert="horz" lIns="91440" tIns="45720" rIns="91440" bIns="45720" rtlCol="0" anchor="b">
              <a:normAutofit/>
            </a:bodyPr>
            <a:lstStyle/>
            <a:p>
              <a:pPr algn="ctr">
                <a:lnSpc>
                  <a:spcPct val="90000"/>
                </a:lnSpc>
                <a:spcBef>
                  <a:spcPct val="0"/>
                </a:spcBef>
                <a:spcAft>
                  <a:spcPts val="600"/>
                </a:spcAft>
              </a:pPr>
              <a:r>
                <a:rPr lang="en-US" sz="3200" b="1" dirty="0">
                  <a:solidFill>
                    <a:srgbClr val="FFFFFF"/>
                  </a:solidFill>
                  <a:latin typeface="Suez One" panose="00000500000000000000" pitchFamily="2" charset="-79"/>
                  <a:ea typeface="+mj-ea"/>
                  <a:cs typeface="Suez One" panose="00000500000000000000" pitchFamily="2" charset="-79"/>
                </a:rPr>
                <a:t>Sarah Forbes-</a:t>
              </a:r>
              <a:r>
                <a:rPr lang="en-US" sz="3200" b="1" dirty="0" err="1">
                  <a:solidFill>
                    <a:srgbClr val="FFFFFF"/>
                  </a:solidFill>
                  <a:latin typeface="Suez One" panose="00000500000000000000" pitchFamily="2" charset="-79"/>
                  <a:ea typeface="+mj-ea"/>
                  <a:cs typeface="Suez One" panose="00000500000000000000" pitchFamily="2" charset="-79"/>
                </a:rPr>
                <a:t>Bonetta</a:t>
              </a:r>
              <a:endParaRPr lang="en-US" sz="3200" b="1" kern="1200" dirty="0">
                <a:solidFill>
                  <a:srgbClr val="FFFFFF"/>
                </a:solidFill>
                <a:latin typeface="Suez One" panose="00000500000000000000" pitchFamily="2" charset="-79"/>
                <a:ea typeface="+mj-ea"/>
                <a:cs typeface="Suez One" panose="00000500000000000000" pitchFamily="2" charset="-79"/>
              </a:endParaRPr>
            </a:p>
          </p:txBody>
        </p:sp>
      </p:grpSp>
      <p:cxnSp>
        <p:nvCxnSpPr>
          <p:cNvPr id="19" name="Straight Connector 18">
            <a:extLst>
              <a:ext uri="{FF2B5EF4-FFF2-40B4-BE49-F238E27FC236}">
                <a16:creationId xmlns:a16="http://schemas.microsoft.com/office/drawing/2014/main" id="{B41DAD79-80E2-472A-9241-B39EA4CDED48}"/>
              </a:ext>
            </a:extLst>
          </p:cNvPr>
          <p:cNvCxnSpPr>
            <a:cxnSpLocks/>
          </p:cNvCxnSpPr>
          <p:nvPr/>
        </p:nvCxnSpPr>
        <p:spPr>
          <a:xfrm>
            <a:off x="5331192" y="5300345"/>
            <a:ext cx="567710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0963C38-6441-4DD7-921F-EF8EE43546BC}"/>
              </a:ext>
            </a:extLst>
          </p:cNvPr>
          <p:cNvSpPr txBox="1"/>
          <p:nvPr/>
        </p:nvSpPr>
        <p:spPr>
          <a:xfrm>
            <a:off x="4262807" y="4846374"/>
            <a:ext cx="7761345" cy="862031"/>
          </a:xfrm>
        </p:spPr>
        <p:txBody>
          <a:bodyPr vert="horz" lIns="91440" tIns="45720" rIns="91440" bIns="45720" rtlCol="0" anchor="b">
            <a:normAutofit/>
          </a:bodyPr>
          <a:lstStyle/>
          <a:p>
            <a:pPr algn="ctr">
              <a:lnSpc>
                <a:spcPct val="90000"/>
              </a:lnSpc>
              <a:spcBef>
                <a:spcPct val="0"/>
              </a:spcBef>
              <a:spcAft>
                <a:spcPts val="600"/>
              </a:spcAft>
            </a:pPr>
            <a:r>
              <a:rPr lang="en-US" sz="2400" kern="1200" dirty="0">
                <a:solidFill>
                  <a:srgbClr val="FFFFFF"/>
                </a:solidFill>
                <a:latin typeface="Raleway" pitchFamily="2" charset="0"/>
                <a:ea typeface="+mj-ea"/>
                <a:cs typeface="Suez One" panose="00000500000000000000" pitchFamily="2" charset="-79"/>
              </a:rPr>
              <a:t>An African Princess</a:t>
            </a:r>
          </a:p>
        </p:txBody>
      </p:sp>
      <p:pic>
        <p:nvPicPr>
          <p:cNvPr id="21" name="Picture 20">
            <a:extLst>
              <a:ext uri="{FF2B5EF4-FFF2-40B4-BE49-F238E27FC236}">
                <a16:creationId xmlns:a16="http://schemas.microsoft.com/office/drawing/2014/main" id="{87B6CCF2-6310-4F58-8CF2-40D500D240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7647" y="715563"/>
            <a:ext cx="4218202" cy="4218202"/>
          </a:xfrm>
          <a:prstGeom prst="rect">
            <a:avLst/>
          </a:prstGeom>
        </p:spPr>
      </p:pic>
      <p:pic>
        <p:nvPicPr>
          <p:cNvPr id="2050" name="Picture 2" descr="Sara Forbes Bonetta - Wikipedia">
            <a:extLst>
              <a:ext uri="{FF2B5EF4-FFF2-40B4-BE49-F238E27FC236}">
                <a16:creationId xmlns:a16="http://schemas.microsoft.com/office/drawing/2014/main" id="{B0585FF4-AA99-4423-B4DD-13733AB961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3735" y="794747"/>
            <a:ext cx="3650665" cy="339801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BF6EB14A-AED5-418F-BBBC-5E8CF17B04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375" y="4258669"/>
            <a:ext cx="2249340" cy="1720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423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C943E735-3F7A-4692-A4F2-E78C67C8C1DB}"/>
              </a:ext>
            </a:extLst>
          </p:cNvPr>
          <p:cNvCxnSpPr>
            <a:cxnSpLocks/>
          </p:cNvCxnSpPr>
          <p:nvPr/>
        </p:nvCxnSpPr>
        <p:spPr>
          <a:xfrm>
            <a:off x="5277033" y="5579134"/>
            <a:ext cx="567710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6DF0F22-FFF1-4C02-960A-8E91A1B09579}"/>
              </a:ext>
            </a:extLst>
          </p:cNvPr>
          <p:cNvSpPr txBox="1"/>
          <p:nvPr/>
        </p:nvSpPr>
        <p:spPr>
          <a:xfrm>
            <a:off x="4235280" y="5179848"/>
            <a:ext cx="7761345" cy="862031"/>
          </a:xfrm>
        </p:spPr>
        <p:txBody>
          <a:bodyPr vert="horz" lIns="91440" tIns="45720" rIns="91440" bIns="45720" rtlCol="0" anchor="b">
            <a:normAutofit/>
          </a:bodyPr>
          <a:lstStyle/>
          <a:p>
            <a:pPr algn="ctr">
              <a:lnSpc>
                <a:spcPct val="90000"/>
              </a:lnSpc>
              <a:spcBef>
                <a:spcPct val="0"/>
              </a:spcBef>
              <a:spcAft>
                <a:spcPts val="600"/>
              </a:spcAft>
            </a:pPr>
            <a:r>
              <a:rPr lang="en-US" sz="2400" kern="1200" dirty="0">
                <a:solidFill>
                  <a:srgbClr val="FFFFFF"/>
                </a:solidFill>
                <a:latin typeface="Raleway" pitchFamily="2" charset="0"/>
                <a:ea typeface="+mj-ea"/>
                <a:cs typeface="Suez One" panose="00000500000000000000" pitchFamily="2" charset="-79"/>
              </a:rPr>
              <a:t>People who have made a positive change</a:t>
            </a:r>
          </a:p>
        </p:txBody>
      </p:sp>
      <p:pic>
        <p:nvPicPr>
          <p:cNvPr id="4" name="Picture 3" descr="Chart, waterfall chart&#10;&#10;Description automatically generated">
            <a:extLst>
              <a:ext uri="{FF2B5EF4-FFF2-40B4-BE49-F238E27FC236}">
                <a16:creationId xmlns:a16="http://schemas.microsoft.com/office/drawing/2014/main" id="{E0D14438-C06F-4D8A-851E-BCA36E89C3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3" name="Rectangle 32">
            <a:extLst>
              <a:ext uri="{FF2B5EF4-FFF2-40B4-BE49-F238E27FC236}">
                <a16:creationId xmlns:a16="http://schemas.microsoft.com/office/drawing/2014/main" id="{BBC09397-E480-46DA-B7AC-B2F0A15B9412}"/>
              </a:ext>
            </a:extLst>
          </p:cNvPr>
          <p:cNvSpPr/>
          <p:nvPr/>
        </p:nvSpPr>
        <p:spPr>
          <a:xfrm>
            <a:off x="1" y="-161717"/>
            <a:ext cx="12192000" cy="941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5" name="Group 34">
            <a:extLst>
              <a:ext uri="{FF2B5EF4-FFF2-40B4-BE49-F238E27FC236}">
                <a16:creationId xmlns:a16="http://schemas.microsoft.com/office/drawing/2014/main" id="{6952DBFC-0948-4348-BF12-50B2E70EED91}"/>
              </a:ext>
            </a:extLst>
          </p:cNvPr>
          <p:cNvGrpSpPr/>
          <p:nvPr/>
        </p:nvGrpSpPr>
        <p:grpSpPr>
          <a:xfrm>
            <a:off x="0" y="79926"/>
            <a:ext cx="6952022" cy="862031"/>
            <a:chOff x="4173984" y="4550066"/>
            <a:chExt cx="7828930" cy="1755026"/>
          </a:xfrm>
        </p:grpSpPr>
        <p:sp>
          <p:nvSpPr>
            <p:cNvPr id="36" name="Rectangle 35">
              <a:extLst>
                <a:ext uri="{FF2B5EF4-FFF2-40B4-BE49-F238E27FC236}">
                  <a16:creationId xmlns:a16="http://schemas.microsoft.com/office/drawing/2014/main" id="{B92EEFD2-EC7F-43D1-9CED-6C70EF67D491}"/>
                </a:ext>
              </a:extLst>
            </p:cNvPr>
            <p:cNvSpPr/>
            <p:nvPr/>
          </p:nvSpPr>
          <p:spPr>
            <a:xfrm>
              <a:off x="4241569" y="4550066"/>
              <a:ext cx="7761345" cy="175502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36">
              <a:extLst>
                <a:ext uri="{FF2B5EF4-FFF2-40B4-BE49-F238E27FC236}">
                  <a16:creationId xmlns:a16="http://schemas.microsoft.com/office/drawing/2014/main" id="{9FA04E09-35B0-4055-8BA1-87BA7986B6BC}"/>
                </a:ext>
              </a:extLst>
            </p:cNvPr>
            <p:cNvSpPr/>
            <p:nvPr/>
          </p:nvSpPr>
          <p:spPr>
            <a:xfrm>
              <a:off x="4309153" y="4650592"/>
              <a:ext cx="7626177" cy="1553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37">
              <a:extLst>
                <a:ext uri="{FF2B5EF4-FFF2-40B4-BE49-F238E27FC236}">
                  <a16:creationId xmlns:a16="http://schemas.microsoft.com/office/drawing/2014/main" id="{DC4B6288-B2AE-47C3-A8B5-A8F98BFD24F0}"/>
                </a:ext>
              </a:extLst>
            </p:cNvPr>
            <p:cNvSpPr/>
            <p:nvPr/>
          </p:nvSpPr>
          <p:spPr>
            <a:xfrm>
              <a:off x="4370448" y="4717103"/>
              <a:ext cx="7503587" cy="139868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TextBox 38">
              <a:extLst>
                <a:ext uri="{FF2B5EF4-FFF2-40B4-BE49-F238E27FC236}">
                  <a16:creationId xmlns:a16="http://schemas.microsoft.com/office/drawing/2014/main" id="{F6C70B0D-0A06-47BC-A140-F83AF1A53423}"/>
                </a:ext>
              </a:extLst>
            </p:cNvPr>
            <p:cNvSpPr txBox="1"/>
            <p:nvPr/>
          </p:nvSpPr>
          <p:spPr>
            <a:xfrm>
              <a:off x="4173984" y="4985431"/>
              <a:ext cx="7700050" cy="862031"/>
            </a:xfrm>
          </p:spPr>
          <p:txBody>
            <a:bodyPr vert="horz" lIns="91440" tIns="45720" rIns="91440" bIns="45720" rtlCol="0" anchor="b">
              <a:normAutofit fontScale="85000" lnSpcReduction="20000"/>
            </a:bodyPr>
            <a:lstStyle/>
            <a:p>
              <a:pPr algn="ctr">
                <a:lnSpc>
                  <a:spcPct val="90000"/>
                </a:lnSpc>
                <a:spcBef>
                  <a:spcPct val="0"/>
                </a:spcBef>
                <a:spcAft>
                  <a:spcPts val="600"/>
                </a:spcAft>
              </a:pPr>
              <a:r>
                <a:rPr lang="en-US" sz="3200" b="1" dirty="0">
                  <a:solidFill>
                    <a:srgbClr val="FFFFFF"/>
                  </a:solidFill>
                  <a:latin typeface="Suez One" panose="00000500000000000000" pitchFamily="2" charset="-79"/>
                  <a:cs typeface="Suez One" panose="00000500000000000000" pitchFamily="2" charset="-79"/>
                </a:rPr>
                <a:t>Answer Sheet 1 </a:t>
              </a:r>
            </a:p>
          </p:txBody>
        </p:sp>
      </p:grpSp>
      <p:sp>
        <p:nvSpPr>
          <p:cNvPr id="40" name="Rectangle: Rounded Corners 39">
            <a:extLst>
              <a:ext uri="{FF2B5EF4-FFF2-40B4-BE49-F238E27FC236}">
                <a16:creationId xmlns:a16="http://schemas.microsoft.com/office/drawing/2014/main" id="{4C2A4507-8698-4162-B605-E8E0BB181520}"/>
              </a:ext>
            </a:extLst>
          </p:cNvPr>
          <p:cNvSpPr/>
          <p:nvPr/>
        </p:nvSpPr>
        <p:spPr>
          <a:xfrm>
            <a:off x="2138516" y="1021883"/>
            <a:ext cx="7937621" cy="4917630"/>
          </a:xfrm>
          <a:prstGeom prst="roundRect">
            <a:avLst>
              <a:gd name="adj" fmla="val 15246"/>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6" name="Picture 25">
            <a:extLst>
              <a:ext uri="{FF2B5EF4-FFF2-40B4-BE49-F238E27FC236}">
                <a16:creationId xmlns:a16="http://schemas.microsoft.com/office/drawing/2014/main" id="{606F32DD-392E-45B1-8C32-DA5AEDE1D7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2335" y="0"/>
            <a:ext cx="1052573" cy="1052573"/>
          </a:xfrm>
          <a:prstGeom prst="rect">
            <a:avLst/>
          </a:prstGeom>
        </p:spPr>
      </p:pic>
      <p:sp>
        <p:nvSpPr>
          <p:cNvPr id="41" name="Oval 40">
            <a:extLst>
              <a:ext uri="{FF2B5EF4-FFF2-40B4-BE49-F238E27FC236}">
                <a16:creationId xmlns:a16="http://schemas.microsoft.com/office/drawing/2014/main" id="{4F7841DD-5002-45A3-BDDF-03432EE38708}"/>
              </a:ext>
            </a:extLst>
          </p:cNvPr>
          <p:cNvSpPr/>
          <p:nvPr/>
        </p:nvSpPr>
        <p:spPr>
          <a:xfrm>
            <a:off x="9694670" y="3288490"/>
            <a:ext cx="303772" cy="2810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1989AA86-F1AB-439B-9782-6706BEBE50F1}"/>
              </a:ext>
            </a:extLst>
          </p:cNvPr>
          <p:cNvSpPr/>
          <p:nvPr/>
        </p:nvSpPr>
        <p:spPr>
          <a:xfrm>
            <a:off x="2612973" y="1459708"/>
            <a:ext cx="6966054" cy="4102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4F69E91E-B52D-4CCF-86F9-CBF22877F638}"/>
              </a:ext>
            </a:extLst>
          </p:cNvPr>
          <p:cNvSpPr txBox="1"/>
          <p:nvPr/>
        </p:nvSpPr>
        <p:spPr>
          <a:xfrm>
            <a:off x="2566477" y="1741112"/>
            <a:ext cx="7081697" cy="4062651"/>
          </a:xfrm>
          <a:prstGeom prst="rect">
            <a:avLst/>
          </a:prstGeom>
          <a:noFill/>
        </p:spPr>
        <p:txBody>
          <a:bodyPr wrap="square" rtlCol="0">
            <a:spAutoFit/>
          </a:bodyPr>
          <a:lstStyle/>
          <a:p>
            <a:r>
              <a:rPr lang="en-GB" dirty="0">
                <a:latin typeface="Raleway" pitchFamily="2" charset="0"/>
              </a:rPr>
              <a:t>Why did Sarah, a Nigerian princess, find herself living in Britain?</a:t>
            </a:r>
          </a:p>
          <a:p>
            <a:r>
              <a:rPr lang="en-GB" b="1" dirty="0">
                <a:latin typeface="Raleway" pitchFamily="2" charset="0"/>
              </a:rPr>
              <a:t>She had been given to Queen Victoria as a “gift” after being captured by a rival kingdom</a:t>
            </a:r>
          </a:p>
          <a:p>
            <a:endParaRPr lang="en-GB" b="1" dirty="0">
              <a:latin typeface="Raleway" pitchFamily="2" charset="0"/>
            </a:endParaRPr>
          </a:p>
          <a:p>
            <a:r>
              <a:rPr lang="en-GB" dirty="0">
                <a:latin typeface="Raleway" pitchFamily="2" charset="0"/>
              </a:rPr>
              <a:t>Why did Queen Victoria take such a strong liking to Sarah?</a:t>
            </a:r>
          </a:p>
          <a:p>
            <a:r>
              <a:rPr lang="en-GB" b="1" dirty="0">
                <a:latin typeface="Raleway" pitchFamily="2" charset="0"/>
              </a:rPr>
              <a:t>Queen Victoria took a liking to Sarah because of her intelligence</a:t>
            </a:r>
            <a:endParaRPr lang="en-GB" dirty="0">
              <a:latin typeface="Raleway" pitchFamily="2" charset="0"/>
            </a:endParaRPr>
          </a:p>
          <a:p>
            <a:endParaRPr lang="en-GB" dirty="0">
              <a:latin typeface="Raleway" pitchFamily="2" charset="0"/>
            </a:endParaRPr>
          </a:p>
          <a:p>
            <a:r>
              <a:rPr lang="en-GB" dirty="0">
                <a:latin typeface="Raleway" pitchFamily="2" charset="0"/>
              </a:rPr>
              <a:t>What aspects of Sarah’s life did you find most interesting?</a:t>
            </a:r>
          </a:p>
          <a:p>
            <a:r>
              <a:rPr lang="en-GB" b="1" dirty="0">
                <a:latin typeface="Raleway" pitchFamily="2" charset="0"/>
              </a:rPr>
              <a:t>Her childhood in Nigeria/ her status as God daughter to the Queen. The fact she lived in Gillingham and lived a middleclass life. Her marriage to a wealthy African entrepreneur</a:t>
            </a:r>
          </a:p>
          <a:p>
            <a:pPr algn="ctr"/>
            <a:r>
              <a:rPr lang="en-GB" sz="2400" b="1" dirty="0">
                <a:latin typeface="Raleway" pitchFamily="2" charset="0"/>
              </a:rPr>
              <a:t> </a:t>
            </a:r>
            <a:endParaRPr lang="en-GB" dirty="0"/>
          </a:p>
        </p:txBody>
      </p:sp>
    </p:spTree>
    <p:extLst>
      <p:ext uri="{BB962C8B-B14F-4D97-AF65-F5344CB8AC3E}">
        <p14:creationId xmlns:p14="http://schemas.microsoft.com/office/powerpoint/2010/main" val="2776401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hart, waterfall chart&#10;&#10;Description automatically generated">
            <a:extLst>
              <a:ext uri="{FF2B5EF4-FFF2-40B4-BE49-F238E27FC236}">
                <a16:creationId xmlns:a16="http://schemas.microsoft.com/office/drawing/2014/main" id="{2A75EC34-A7B1-43E8-A82E-901AC5D4FE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1" name="Group 10">
            <a:extLst>
              <a:ext uri="{FF2B5EF4-FFF2-40B4-BE49-F238E27FC236}">
                <a16:creationId xmlns:a16="http://schemas.microsoft.com/office/drawing/2014/main" id="{6F58CD53-6DF1-4FD6-A096-90FC74A79A1C}"/>
              </a:ext>
            </a:extLst>
          </p:cNvPr>
          <p:cNvGrpSpPr/>
          <p:nvPr/>
        </p:nvGrpSpPr>
        <p:grpSpPr>
          <a:xfrm>
            <a:off x="4228991" y="4251777"/>
            <a:ext cx="7767634" cy="1788282"/>
            <a:chOff x="4241569" y="4550066"/>
            <a:chExt cx="7761345" cy="1755026"/>
          </a:xfrm>
        </p:grpSpPr>
        <p:sp>
          <p:nvSpPr>
            <p:cNvPr id="15" name="Rectangle 14">
              <a:extLst>
                <a:ext uri="{FF2B5EF4-FFF2-40B4-BE49-F238E27FC236}">
                  <a16:creationId xmlns:a16="http://schemas.microsoft.com/office/drawing/2014/main" id="{B2170894-501B-4120-B2DF-3D39B3F3EFD1}"/>
                </a:ext>
              </a:extLst>
            </p:cNvPr>
            <p:cNvSpPr/>
            <p:nvPr/>
          </p:nvSpPr>
          <p:spPr>
            <a:xfrm>
              <a:off x="4241569" y="4550066"/>
              <a:ext cx="7761345" cy="175502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570079D7-C419-4E29-AA8C-D50F2EA63CC1}"/>
                </a:ext>
              </a:extLst>
            </p:cNvPr>
            <p:cNvSpPr/>
            <p:nvPr/>
          </p:nvSpPr>
          <p:spPr>
            <a:xfrm>
              <a:off x="4309153" y="4650592"/>
              <a:ext cx="7626177" cy="1553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E54084AB-B830-4DB9-B7E1-29B1F937F522}"/>
                </a:ext>
              </a:extLst>
            </p:cNvPr>
            <p:cNvSpPr/>
            <p:nvPr/>
          </p:nvSpPr>
          <p:spPr>
            <a:xfrm>
              <a:off x="4370448" y="4717103"/>
              <a:ext cx="7503587" cy="139868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21" name="Picture 20">
            <a:extLst>
              <a:ext uri="{FF2B5EF4-FFF2-40B4-BE49-F238E27FC236}">
                <a16:creationId xmlns:a16="http://schemas.microsoft.com/office/drawing/2014/main" id="{87B6CCF2-6310-4F58-8CF2-40D500D240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7647" y="715563"/>
            <a:ext cx="4218202" cy="4218202"/>
          </a:xfrm>
          <a:prstGeom prst="rect">
            <a:avLst/>
          </a:prstGeom>
        </p:spPr>
      </p:pic>
      <p:pic>
        <p:nvPicPr>
          <p:cNvPr id="2050" name="Picture 2" descr="Sara Forbes Bonetta - Wikipedia">
            <a:extLst>
              <a:ext uri="{FF2B5EF4-FFF2-40B4-BE49-F238E27FC236}">
                <a16:creationId xmlns:a16="http://schemas.microsoft.com/office/drawing/2014/main" id="{B0585FF4-AA99-4423-B4DD-13733AB961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3735" y="794747"/>
            <a:ext cx="3650665" cy="339801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EAA83EFA-12B2-4D0D-A12A-E474909D61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375" y="4258669"/>
            <a:ext cx="2249340" cy="172045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picture containing text, sign&#10;&#10;Description automatically generated">
            <a:extLst>
              <a:ext uri="{FF2B5EF4-FFF2-40B4-BE49-F238E27FC236}">
                <a16:creationId xmlns:a16="http://schemas.microsoft.com/office/drawing/2014/main" id="{DC81130D-D241-4C1C-A6FA-C56E3E7EAD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489" y="1563232"/>
            <a:ext cx="1236977" cy="687028"/>
          </a:xfrm>
          <a:prstGeom prst="rect">
            <a:avLst/>
          </a:prstGeom>
        </p:spPr>
      </p:pic>
      <p:pic>
        <p:nvPicPr>
          <p:cNvPr id="18" name="Picture 17" descr="Graphical user interface, text&#10;&#10;Description automatically generated">
            <a:extLst>
              <a:ext uri="{FF2B5EF4-FFF2-40B4-BE49-F238E27FC236}">
                <a16:creationId xmlns:a16="http://schemas.microsoft.com/office/drawing/2014/main" id="{41AFFFCB-CECF-436D-B786-CB7643B544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715563"/>
            <a:ext cx="2226412" cy="687028"/>
          </a:xfrm>
          <a:prstGeom prst="rect">
            <a:avLst/>
          </a:prstGeom>
        </p:spPr>
      </p:pic>
      <p:sp>
        <p:nvSpPr>
          <p:cNvPr id="19" name="TextBox 18">
            <a:extLst>
              <a:ext uri="{FF2B5EF4-FFF2-40B4-BE49-F238E27FC236}">
                <a16:creationId xmlns:a16="http://schemas.microsoft.com/office/drawing/2014/main" id="{43EA8CAC-A265-47CB-BF80-428F4B092B56}"/>
              </a:ext>
            </a:extLst>
          </p:cNvPr>
          <p:cNvSpPr txBox="1"/>
          <p:nvPr/>
        </p:nvSpPr>
        <p:spPr>
          <a:xfrm>
            <a:off x="4755099" y="4479672"/>
            <a:ext cx="7235231" cy="1268271"/>
          </a:xfrm>
        </p:spPr>
        <p:txBody>
          <a:bodyPr vert="horz" lIns="91440" tIns="45720" rIns="91440" bIns="45720" rtlCol="0" anchor="b">
            <a:normAutofit/>
          </a:bodyPr>
          <a:lstStyle/>
          <a:p>
            <a:r>
              <a:rPr lang="en-US" sz="1400" dirty="0">
                <a:solidFill>
                  <a:schemeClr val="bg1"/>
                </a:solidFill>
                <a:latin typeface="Raleway" pitchFamily="2" charset="0"/>
              </a:rPr>
              <a:t>Funded by The National </a:t>
            </a:r>
            <a:r>
              <a:rPr lang="en-US" sz="1400">
                <a:solidFill>
                  <a:schemeClr val="bg1"/>
                </a:solidFill>
                <a:latin typeface="Raleway" pitchFamily="2" charset="0"/>
              </a:rPr>
              <a:t>Heritage Lottery</a:t>
            </a:r>
            <a:endParaRPr lang="en-US" sz="1400" dirty="0">
              <a:solidFill>
                <a:schemeClr val="bg1"/>
              </a:solidFill>
              <a:latin typeface="Raleway" pitchFamily="2" charset="0"/>
            </a:endParaRPr>
          </a:p>
          <a:p>
            <a:endParaRPr lang="en-US" sz="1400" dirty="0">
              <a:solidFill>
                <a:schemeClr val="bg1"/>
              </a:solidFill>
              <a:latin typeface="Raleway" pitchFamily="2" charset="0"/>
            </a:endParaRPr>
          </a:p>
          <a:p>
            <a:r>
              <a:rPr lang="en-US" sz="1400" dirty="0">
                <a:solidFill>
                  <a:schemeClr val="bg1"/>
                </a:solidFill>
                <a:latin typeface="Raleway" pitchFamily="2" charset="0"/>
              </a:rPr>
              <a:t>© 2021 Medway Culture Club. For Medway African and Caribbean Association only.</a:t>
            </a:r>
          </a:p>
          <a:p>
            <a:endParaRPr lang="en-US" sz="1400" dirty="0">
              <a:solidFill>
                <a:schemeClr val="bg1"/>
              </a:solidFill>
              <a:latin typeface="Raleway" pitchFamily="2" charset="0"/>
            </a:endParaRPr>
          </a:p>
          <a:p>
            <a:r>
              <a:rPr lang="en-US" sz="1200" dirty="0">
                <a:solidFill>
                  <a:schemeClr val="bg1"/>
                </a:solidFill>
                <a:latin typeface="Raleway" pitchFamily="2" charset="0"/>
              </a:rPr>
              <a:t>Please do not share without prior consent. Thank you.</a:t>
            </a:r>
          </a:p>
        </p:txBody>
      </p:sp>
    </p:spTree>
    <p:extLst>
      <p:ext uri="{BB962C8B-B14F-4D97-AF65-F5344CB8AC3E}">
        <p14:creationId xmlns:p14="http://schemas.microsoft.com/office/powerpoint/2010/main" val="1494255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C943E735-3F7A-4692-A4F2-E78C67C8C1DB}"/>
              </a:ext>
            </a:extLst>
          </p:cNvPr>
          <p:cNvCxnSpPr>
            <a:cxnSpLocks/>
          </p:cNvCxnSpPr>
          <p:nvPr/>
        </p:nvCxnSpPr>
        <p:spPr>
          <a:xfrm>
            <a:off x="5277033" y="5579134"/>
            <a:ext cx="567710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6DF0F22-FFF1-4C02-960A-8E91A1B09579}"/>
              </a:ext>
            </a:extLst>
          </p:cNvPr>
          <p:cNvSpPr txBox="1"/>
          <p:nvPr/>
        </p:nvSpPr>
        <p:spPr>
          <a:xfrm>
            <a:off x="4235280" y="5179848"/>
            <a:ext cx="7761345" cy="862031"/>
          </a:xfrm>
        </p:spPr>
        <p:txBody>
          <a:bodyPr vert="horz" lIns="91440" tIns="45720" rIns="91440" bIns="45720" rtlCol="0" anchor="b">
            <a:normAutofit/>
          </a:bodyPr>
          <a:lstStyle/>
          <a:p>
            <a:pPr algn="ctr">
              <a:lnSpc>
                <a:spcPct val="90000"/>
              </a:lnSpc>
              <a:spcBef>
                <a:spcPct val="0"/>
              </a:spcBef>
              <a:spcAft>
                <a:spcPts val="600"/>
              </a:spcAft>
            </a:pPr>
            <a:r>
              <a:rPr lang="en-US" sz="2400" kern="1200" dirty="0">
                <a:solidFill>
                  <a:srgbClr val="FFFFFF"/>
                </a:solidFill>
                <a:latin typeface="Raleway" pitchFamily="2" charset="0"/>
                <a:ea typeface="+mj-ea"/>
                <a:cs typeface="Suez One" panose="00000500000000000000" pitchFamily="2" charset="-79"/>
              </a:rPr>
              <a:t>People who have made a positive change</a:t>
            </a:r>
          </a:p>
        </p:txBody>
      </p:sp>
      <p:pic>
        <p:nvPicPr>
          <p:cNvPr id="4" name="Picture 3" descr="Chart, waterfall chart&#10;&#10;Description automatically generated">
            <a:extLst>
              <a:ext uri="{FF2B5EF4-FFF2-40B4-BE49-F238E27FC236}">
                <a16:creationId xmlns:a16="http://schemas.microsoft.com/office/drawing/2014/main" id="{E0D14438-C06F-4D8A-851E-BCA36E89C3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9" name="Rectangle 28">
            <a:extLst>
              <a:ext uri="{FF2B5EF4-FFF2-40B4-BE49-F238E27FC236}">
                <a16:creationId xmlns:a16="http://schemas.microsoft.com/office/drawing/2014/main" id="{87C6BF06-36FC-40DE-836A-EE7FDA7E97F6}"/>
              </a:ext>
            </a:extLst>
          </p:cNvPr>
          <p:cNvSpPr/>
          <p:nvPr/>
        </p:nvSpPr>
        <p:spPr>
          <a:xfrm>
            <a:off x="0" y="-161717"/>
            <a:ext cx="12192000" cy="941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5" name="Picture 2" descr="Crater High BIS :: Sinks' English Portfolio | World map printable, African  countries map, Africa map">
            <a:extLst>
              <a:ext uri="{FF2B5EF4-FFF2-40B4-BE49-F238E27FC236}">
                <a16:creationId xmlns:a16="http://schemas.microsoft.com/office/drawing/2014/main" id="{94B87651-BCA5-46D9-ADB8-ECEB9680AD8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60" b="2081"/>
          <a:stretch/>
        </p:blipFill>
        <p:spPr bwMode="auto">
          <a:xfrm>
            <a:off x="6679319" y="714180"/>
            <a:ext cx="4721319" cy="5291074"/>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D975E1DC-5E11-48F1-8EE1-E49FE14CB167}"/>
              </a:ext>
            </a:extLst>
          </p:cNvPr>
          <p:cNvGrpSpPr/>
          <p:nvPr/>
        </p:nvGrpSpPr>
        <p:grpSpPr>
          <a:xfrm>
            <a:off x="0" y="79926"/>
            <a:ext cx="6952022" cy="862031"/>
            <a:chOff x="4173984" y="4550066"/>
            <a:chExt cx="7828930" cy="1755026"/>
          </a:xfrm>
        </p:grpSpPr>
        <p:sp>
          <p:nvSpPr>
            <p:cNvPr id="17" name="Rectangle 16">
              <a:extLst>
                <a:ext uri="{FF2B5EF4-FFF2-40B4-BE49-F238E27FC236}">
                  <a16:creationId xmlns:a16="http://schemas.microsoft.com/office/drawing/2014/main" id="{B5B6A9ED-65F5-4E5A-B42F-C3717C4033E3}"/>
                </a:ext>
              </a:extLst>
            </p:cNvPr>
            <p:cNvSpPr/>
            <p:nvPr/>
          </p:nvSpPr>
          <p:spPr>
            <a:xfrm>
              <a:off x="4241569" y="4550066"/>
              <a:ext cx="7761345" cy="175502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27E63E04-9991-4C67-81FD-A22E9AD640C2}"/>
                </a:ext>
              </a:extLst>
            </p:cNvPr>
            <p:cNvSpPr/>
            <p:nvPr/>
          </p:nvSpPr>
          <p:spPr>
            <a:xfrm>
              <a:off x="4309153" y="4650592"/>
              <a:ext cx="7626177" cy="1553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2039E063-499D-4095-BEEA-8F994C126DC2}"/>
                </a:ext>
              </a:extLst>
            </p:cNvPr>
            <p:cNvSpPr/>
            <p:nvPr/>
          </p:nvSpPr>
          <p:spPr>
            <a:xfrm>
              <a:off x="4370448" y="4717103"/>
              <a:ext cx="7503587" cy="139868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a:extLst>
                <a:ext uri="{FF2B5EF4-FFF2-40B4-BE49-F238E27FC236}">
                  <a16:creationId xmlns:a16="http://schemas.microsoft.com/office/drawing/2014/main" id="{9DC37231-6ECC-445B-A905-54D16931D21E}"/>
                </a:ext>
              </a:extLst>
            </p:cNvPr>
            <p:cNvSpPr txBox="1"/>
            <p:nvPr/>
          </p:nvSpPr>
          <p:spPr>
            <a:xfrm>
              <a:off x="4173984" y="4985431"/>
              <a:ext cx="7700050" cy="862031"/>
            </a:xfrm>
          </p:spPr>
          <p:txBody>
            <a:bodyPr vert="horz" lIns="91440" tIns="45720" rIns="91440" bIns="45720" rtlCol="0" anchor="b">
              <a:normAutofit fontScale="85000" lnSpcReduction="20000"/>
            </a:bodyPr>
            <a:lstStyle/>
            <a:p>
              <a:pPr algn="ctr">
                <a:lnSpc>
                  <a:spcPct val="90000"/>
                </a:lnSpc>
                <a:spcBef>
                  <a:spcPct val="0"/>
                </a:spcBef>
                <a:spcAft>
                  <a:spcPts val="600"/>
                </a:spcAft>
              </a:pPr>
              <a:r>
                <a:rPr lang="en-US" sz="3200" b="1" dirty="0">
                  <a:solidFill>
                    <a:srgbClr val="FFFFFF"/>
                  </a:solidFill>
                  <a:latin typeface="Suez One" panose="00000500000000000000" pitchFamily="2" charset="-79"/>
                  <a:ea typeface="+mj-ea"/>
                  <a:cs typeface="Suez One" panose="00000500000000000000" pitchFamily="2" charset="-79"/>
                </a:rPr>
                <a:t>Label the map</a:t>
              </a:r>
              <a:endParaRPr lang="en-US" sz="3200" b="1" kern="1200" dirty="0">
                <a:solidFill>
                  <a:srgbClr val="FFFFFF"/>
                </a:solidFill>
                <a:latin typeface="Suez One" panose="00000500000000000000" pitchFamily="2" charset="-79"/>
                <a:ea typeface="+mj-ea"/>
                <a:cs typeface="Suez One" panose="00000500000000000000" pitchFamily="2" charset="-79"/>
              </a:endParaRPr>
            </a:p>
          </p:txBody>
        </p:sp>
      </p:grpSp>
      <p:sp>
        <p:nvSpPr>
          <p:cNvPr id="23" name="TextBox 22">
            <a:extLst>
              <a:ext uri="{FF2B5EF4-FFF2-40B4-BE49-F238E27FC236}">
                <a16:creationId xmlns:a16="http://schemas.microsoft.com/office/drawing/2014/main" id="{E4AF3F87-CB02-48BE-A589-DB1886DF3955}"/>
              </a:ext>
            </a:extLst>
          </p:cNvPr>
          <p:cNvSpPr txBox="1"/>
          <p:nvPr/>
        </p:nvSpPr>
        <p:spPr>
          <a:xfrm>
            <a:off x="23307" y="1137661"/>
            <a:ext cx="8423945" cy="338554"/>
          </a:xfrm>
          <a:prstGeom prst="rect">
            <a:avLst/>
          </a:prstGeom>
          <a:noFill/>
        </p:spPr>
        <p:txBody>
          <a:bodyPr wrap="square" rtlCol="0">
            <a:spAutoFit/>
          </a:bodyPr>
          <a:lstStyle/>
          <a:p>
            <a:r>
              <a:rPr lang="en-GB" sz="1600" b="1" dirty="0">
                <a:latin typeface="Raleway" pitchFamily="2" charset="0"/>
              </a:rPr>
              <a:t>Match the land area to the name of the country in Africa.</a:t>
            </a:r>
          </a:p>
        </p:txBody>
      </p:sp>
      <p:pic>
        <p:nvPicPr>
          <p:cNvPr id="30" name="Picture 29">
            <a:extLst>
              <a:ext uri="{FF2B5EF4-FFF2-40B4-BE49-F238E27FC236}">
                <a16:creationId xmlns:a16="http://schemas.microsoft.com/office/drawing/2014/main" id="{F382B288-EFC3-4D5D-8FB1-05F4340235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82335" y="0"/>
            <a:ext cx="1052573" cy="1052573"/>
          </a:xfrm>
          <a:prstGeom prst="rect">
            <a:avLst/>
          </a:prstGeom>
        </p:spPr>
      </p:pic>
      <p:grpSp>
        <p:nvGrpSpPr>
          <p:cNvPr id="2" name="Group 1">
            <a:extLst>
              <a:ext uri="{FF2B5EF4-FFF2-40B4-BE49-F238E27FC236}">
                <a16:creationId xmlns:a16="http://schemas.microsoft.com/office/drawing/2014/main" id="{3D025C9E-0F49-477F-BADE-7654D1416BAC}"/>
              </a:ext>
            </a:extLst>
          </p:cNvPr>
          <p:cNvGrpSpPr/>
          <p:nvPr/>
        </p:nvGrpSpPr>
        <p:grpSpPr>
          <a:xfrm>
            <a:off x="2468410" y="2680767"/>
            <a:ext cx="3359114" cy="3195056"/>
            <a:chOff x="1113573" y="2356007"/>
            <a:chExt cx="3359114" cy="3195056"/>
          </a:xfrm>
        </p:grpSpPr>
        <p:pic>
          <p:nvPicPr>
            <p:cNvPr id="28" name="Picture 4" descr="Special Offer.....Nigeria National Flag 5ft x 3ft: Amazon.co.uk: Kitchen &amp;  Home">
              <a:extLst>
                <a:ext uri="{FF2B5EF4-FFF2-40B4-BE49-F238E27FC236}">
                  <a16:creationId xmlns:a16="http://schemas.microsoft.com/office/drawing/2014/main" id="{1EA7D77D-FD4C-4A91-AC28-2C80DB9E91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7607" y="2356007"/>
              <a:ext cx="1535080" cy="92895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Flag of Cameroon - Wikipedia">
              <a:extLst>
                <a:ext uri="{FF2B5EF4-FFF2-40B4-BE49-F238E27FC236}">
                  <a16:creationId xmlns:a16="http://schemas.microsoft.com/office/drawing/2014/main" id="{FC89EBB0-F208-40BD-AD15-21C3B0C4676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37607" y="3474993"/>
              <a:ext cx="1503668" cy="88707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0" descr="Flag of the Central African Republic | Britannica">
              <a:extLst>
                <a:ext uri="{FF2B5EF4-FFF2-40B4-BE49-F238E27FC236}">
                  <a16:creationId xmlns:a16="http://schemas.microsoft.com/office/drawing/2014/main" id="{0A367B5F-9FDB-4AE5-B776-89F7D2F3F7A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37607" y="4552102"/>
              <a:ext cx="1530170" cy="918102"/>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222B4087-F442-4882-8C6E-6DD5C36181BA}"/>
                </a:ext>
              </a:extLst>
            </p:cNvPr>
            <p:cNvSpPr txBox="1"/>
            <p:nvPr/>
          </p:nvSpPr>
          <p:spPr>
            <a:xfrm>
              <a:off x="1113573" y="2612526"/>
              <a:ext cx="1061380" cy="584775"/>
            </a:xfrm>
            <a:prstGeom prst="rect">
              <a:avLst/>
            </a:prstGeom>
            <a:noFill/>
          </p:spPr>
          <p:txBody>
            <a:bodyPr wrap="square" rtlCol="0">
              <a:spAutoFit/>
            </a:bodyPr>
            <a:lstStyle/>
            <a:p>
              <a:r>
                <a:rPr lang="en-GB" sz="1600" b="1" dirty="0">
                  <a:latin typeface="Raleway" pitchFamily="2" charset="0"/>
                </a:rPr>
                <a:t>Nigeria</a:t>
              </a:r>
            </a:p>
            <a:p>
              <a:endParaRPr lang="en-GB" sz="1600" b="1" dirty="0">
                <a:latin typeface="Raleway" pitchFamily="2" charset="0"/>
              </a:endParaRPr>
            </a:p>
          </p:txBody>
        </p:sp>
        <p:sp>
          <p:nvSpPr>
            <p:cNvPr id="34" name="TextBox 33">
              <a:extLst>
                <a:ext uri="{FF2B5EF4-FFF2-40B4-BE49-F238E27FC236}">
                  <a16:creationId xmlns:a16="http://schemas.microsoft.com/office/drawing/2014/main" id="{EF67F05D-3B7A-4E6F-BFDF-CF549FD56DD2}"/>
                </a:ext>
              </a:extLst>
            </p:cNvPr>
            <p:cNvSpPr txBox="1"/>
            <p:nvPr/>
          </p:nvSpPr>
          <p:spPr>
            <a:xfrm>
              <a:off x="1115537" y="3734770"/>
              <a:ext cx="1242241" cy="584775"/>
            </a:xfrm>
            <a:prstGeom prst="rect">
              <a:avLst/>
            </a:prstGeom>
            <a:noFill/>
          </p:spPr>
          <p:txBody>
            <a:bodyPr wrap="square" rtlCol="0">
              <a:spAutoFit/>
            </a:bodyPr>
            <a:lstStyle/>
            <a:p>
              <a:r>
                <a:rPr lang="en-GB" sz="1600" b="1" dirty="0">
                  <a:latin typeface="Raleway" pitchFamily="2" charset="0"/>
                </a:rPr>
                <a:t>Cameroon</a:t>
              </a:r>
            </a:p>
            <a:p>
              <a:endParaRPr lang="en-GB" sz="1600" b="1" dirty="0">
                <a:latin typeface="Raleway" pitchFamily="2" charset="0"/>
              </a:endParaRPr>
            </a:p>
          </p:txBody>
        </p:sp>
        <p:sp>
          <p:nvSpPr>
            <p:cNvPr id="35" name="TextBox 34">
              <a:extLst>
                <a:ext uri="{FF2B5EF4-FFF2-40B4-BE49-F238E27FC236}">
                  <a16:creationId xmlns:a16="http://schemas.microsoft.com/office/drawing/2014/main" id="{99AFCFAF-E2EB-43B8-9617-C6158581BB73}"/>
                </a:ext>
              </a:extLst>
            </p:cNvPr>
            <p:cNvSpPr txBox="1"/>
            <p:nvPr/>
          </p:nvSpPr>
          <p:spPr>
            <a:xfrm>
              <a:off x="1115537" y="4720066"/>
              <a:ext cx="1997216" cy="830997"/>
            </a:xfrm>
            <a:prstGeom prst="rect">
              <a:avLst/>
            </a:prstGeom>
            <a:noFill/>
          </p:spPr>
          <p:txBody>
            <a:bodyPr wrap="square" rtlCol="0">
              <a:spAutoFit/>
            </a:bodyPr>
            <a:lstStyle/>
            <a:p>
              <a:r>
                <a:rPr lang="en-GB" sz="1600" b="1" dirty="0">
                  <a:latin typeface="Raleway" pitchFamily="2" charset="0"/>
                </a:rPr>
                <a:t>Central African Republic</a:t>
              </a:r>
            </a:p>
            <a:p>
              <a:endParaRPr lang="en-GB" sz="1600" b="1" dirty="0">
                <a:latin typeface="Raleway" pitchFamily="2" charset="0"/>
              </a:endParaRPr>
            </a:p>
          </p:txBody>
        </p:sp>
      </p:grpSp>
    </p:spTree>
    <p:extLst>
      <p:ext uri="{BB962C8B-B14F-4D97-AF65-F5344CB8AC3E}">
        <p14:creationId xmlns:p14="http://schemas.microsoft.com/office/powerpoint/2010/main" val="1548066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C943E735-3F7A-4692-A4F2-E78C67C8C1DB}"/>
              </a:ext>
            </a:extLst>
          </p:cNvPr>
          <p:cNvCxnSpPr>
            <a:cxnSpLocks/>
          </p:cNvCxnSpPr>
          <p:nvPr/>
        </p:nvCxnSpPr>
        <p:spPr>
          <a:xfrm>
            <a:off x="5277033" y="5579134"/>
            <a:ext cx="567710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6DF0F22-FFF1-4C02-960A-8E91A1B09579}"/>
              </a:ext>
            </a:extLst>
          </p:cNvPr>
          <p:cNvSpPr txBox="1"/>
          <p:nvPr/>
        </p:nvSpPr>
        <p:spPr>
          <a:xfrm>
            <a:off x="4235280" y="5179848"/>
            <a:ext cx="7761345" cy="862031"/>
          </a:xfrm>
        </p:spPr>
        <p:txBody>
          <a:bodyPr vert="horz" lIns="91440" tIns="45720" rIns="91440" bIns="45720" rtlCol="0" anchor="b">
            <a:normAutofit/>
          </a:bodyPr>
          <a:lstStyle/>
          <a:p>
            <a:pPr algn="ctr">
              <a:lnSpc>
                <a:spcPct val="90000"/>
              </a:lnSpc>
              <a:spcBef>
                <a:spcPct val="0"/>
              </a:spcBef>
              <a:spcAft>
                <a:spcPts val="600"/>
              </a:spcAft>
            </a:pPr>
            <a:r>
              <a:rPr lang="en-US" sz="2400" kern="1200" dirty="0">
                <a:solidFill>
                  <a:srgbClr val="FFFFFF"/>
                </a:solidFill>
                <a:latin typeface="Raleway" pitchFamily="2" charset="0"/>
                <a:ea typeface="+mj-ea"/>
                <a:cs typeface="Suez One" panose="00000500000000000000" pitchFamily="2" charset="-79"/>
              </a:rPr>
              <a:t>People who have made a positive change</a:t>
            </a:r>
          </a:p>
        </p:txBody>
      </p:sp>
      <p:pic>
        <p:nvPicPr>
          <p:cNvPr id="4" name="Picture 3" descr="Chart, waterfall chart&#10;&#10;Description automatically generated">
            <a:extLst>
              <a:ext uri="{FF2B5EF4-FFF2-40B4-BE49-F238E27FC236}">
                <a16:creationId xmlns:a16="http://schemas.microsoft.com/office/drawing/2014/main" id="{E0D14438-C06F-4D8A-851E-BCA36E89C3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497"/>
            <a:ext cx="12192000" cy="6858000"/>
          </a:xfrm>
          <a:prstGeom prst="rect">
            <a:avLst/>
          </a:prstGeom>
        </p:spPr>
      </p:pic>
      <p:sp>
        <p:nvSpPr>
          <p:cNvPr id="32" name="Rectangle 31">
            <a:extLst>
              <a:ext uri="{FF2B5EF4-FFF2-40B4-BE49-F238E27FC236}">
                <a16:creationId xmlns:a16="http://schemas.microsoft.com/office/drawing/2014/main" id="{E5CF1A0A-B5E9-4613-8922-0E6D2693BA63}"/>
              </a:ext>
            </a:extLst>
          </p:cNvPr>
          <p:cNvSpPr/>
          <p:nvPr/>
        </p:nvSpPr>
        <p:spPr>
          <a:xfrm>
            <a:off x="1" y="-161717"/>
            <a:ext cx="12192000" cy="941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Rectangle: Rounded Corners 38">
            <a:extLst>
              <a:ext uri="{FF2B5EF4-FFF2-40B4-BE49-F238E27FC236}">
                <a16:creationId xmlns:a16="http://schemas.microsoft.com/office/drawing/2014/main" id="{1D53588F-D209-4096-9C5F-2F5FF4355D8C}"/>
              </a:ext>
            </a:extLst>
          </p:cNvPr>
          <p:cNvSpPr/>
          <p:nvPr/>
        </p:nvSpPr>
        <p:spPr>
          <a:xfrm>
            <a:off x="4883799" y="1073754"/>
            <a:ext cx="5971078" cy="4917630"/>
          </a:xfrm>
          <a:prstGeom prst="roundRect">
            <a:avLst>
              <a:gd name="adj" fmla="val 15246"/>
            </a:avLst>
          </a:prstGeom>
          <a:solidFill>
            <a:srgbClr val="0D80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Rounded Corners 23">
            <a:extLst>
              <a:ext uri="{FF2B5EF4-FFF2-40B4-BE49-F238E27FC236}">
                <a16:creationId xmlns:a16="http://schemas.microsoft.com/office/drawing/2014/main" id="{F874B388-1978-49C1-A2BA-373DBFC11A81}"/>
              </a:ext>
            </a:extLst>
          </p:cNvPr>
          <p:cNvSpPr/>
          <p:nvPr/>
        </p:nvSpPr>
        <p:spPr>
          <a:xfrm>
            <a:off x="5109461" y="1429121"/>
            <a:ext cx="5519754" cy="102416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latin typeface="Raleway" pitchFamily="2" charset="0"/>
              </a:rPr>
              <a:t>Sarah Forbes-</a:t>
            </a:r>
            <a:r>
              <a:rPr lang="en-GB" sz="1200" dirty="0" err="1">
                <a:solidFill>
                  <a:schemeClr val="tx1"/>
                </a:solidFill>
                <a:latin typeface="Raleway" pitchFamily="2" charset="0"/>
              </a:rPr>
              <a:t>Bonetta</a:t>
            </a:r>
            <a:r>
              <a:rPr lang="en-GB" sz="1200" dirty="0">
                <a:solidFill>
                  <a:schemeClr val="tx1"/>
                </a:solidFill>
                <a:latin typeface="Raleway" pitchFamily="2" charset="0"/>
              </a:rPr>
              <a:t> was a Nigerian Princess born </a:t>
            </a:r>
            <a:r>
              <a:rPr lang="en-GB" sz="1200" dirty="0" err="1">
                <a:solidFill>
                  <a:schemeClr val="tx1"/>
                </a:solidFill>
                <a:latin typeface="Raleway" pitchFamily="2" charset="0"/>
              </a:rPr>
              <a:t>Omoba</a:t>
            </a:r>
            <a:r>
              <a:rPr lang="en-GB" sz="1200" dirty="0">
                <a:solidFill>
                  <a:schemeClr val="tx1"/>
                </a:solidFill>
                <a:latin typeface="Raleway" pitchFamily="2" charset="0"/>
              </a:rPr>
              <a:t> </a:t>
            </a:r>
            <a:r>
              <a:rPr lang="en-GB" sz="1200" dirty="0" err="1">
                <a:solidFill>
                  <a:schemeClr val="tx1"/>
                </a:solidFill>
                <a:latin typeface="Raleway" pitchFamily="2" charset="0"/>
              </a:rPr>
              <a:t>Aina</a:t>
            </a:r>
            <a:r>
              <a:rPr lang="en-GB" sz="1200" dirty="0">
                <a:solidFill>
                  <a:schemeClr val="tx1"/>
                </a:solidFill>
                <a:latin typeface="Raleway" pitchFamily="2" charset="0"/>
              </a:rPr>
              <a:t> in </a:t>
            </a:r>
            <a:r>
              <a:rPr lang="en-GB" sz="1200" dirty="0" err="1">
                <a:solidFill>
                  <a:schemeClr val="tx1"/>
                </a:solidFill>
                <a:latin typeface="Raleway" pitchFamily="2" charset="0"/>
              </a:rPr>
              <a:t>Yewa</a:t>
            </a:r>
            <a:r>
              <a:rPr lang="en-GB" sz="1200" dirty="0">
                <a:solidFill>
                  <a:schemeClr val="tx1"/>
                </a:solidFill>
                <a:latin typeface="Raleway" pitchFamily="2" charset="0"/>
              </a:rPr>
              <a:t> State in Southern Nigeria in 1843. </a:t>
            </a:r>
          </a:p>
        </p:txBody>
      </p:sp>
      <p:sp>
        <p:nvSpPr>
          <p:cNvPr id="28" name="Rectangle: Rounded Corners 27">
            <a:extLst>
              <a:ext uri="{FF2B5EF4-FFF2-40B4-BE49-F238E27FC236}">
                <a16:creationId xmlns:a16="http://schemas.microsoft.com/office/drawing/2014/main" id="{DDDBF28A-F625-447B-8E6F-5C6A03A7F19C}"/>
              </a:ext>
            </a:extLst>
          </p:cNvPr>
          <p:cNvSpPr/>
          <p:nvPr/>
        </p:nvSpPr>
        <p:spPr>
          <a:xfrm>
            <a:off x="5109461" y="2519187"/>
            <a:ext cx="5519752" cy="102416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latin typeface="Raleway" pitchFamily="2" charset="0"/>
              </a:rPr>
              <a:t>In 1848, her Kingdom was invaded by a rival army and young Sarah was captured and taken as a slave by King </a:t>
            </a:r>
            <a:r>
              <a:rPr lang="en-GB" sz="1200" dirty="0" err="1">
                <a:solidFill>
                  <a:schemeClr val="tx1"/>
                </a:solidFill>
                <a:latin typeface="Raleway" pitchFamily="2" charset="0"/>
              </a:rPr>
              <a:t>Ghezo</a:t>
            </a:r>
            <a:r>
              <a:rPr lang="en-GB" sz="1200" dirty="0">
                <a:solidFill>
                  <a:schemeClr val="tx1"/>
                </a:solidFill>
                <a:latin typeface="Raleway" pitchFamily="2" charset="0"/>
              </a:rPr>
              <a:t> of Dahomey.</a:t>
            </a:r>
          </a:p>
        </p:txBody>
      </p:sp>
      <p:sp>
        <p:nvSpPr>
          <p:cNvPr id="29" name="Rectangle: Rounded Corners 28">
            <a:extLst>
              <a:ext uri="{FF2B5EF4-FFF2-40B4-BE49-F238E27FC236}">
                <a16:creationId xmlns:a16="http://schemas.microsoft.com/office/drawing/2014/main" id="{16864EFF-DF8D-4B58-8530-219B2ECB3FFE}"/>
              </a:ext>
            </a:extLst>
          </p:cNvPr>
          <p:cNvSpPr/>
          <p:nvPr/>
        </p:nvSpPr>
        <p:spPr>
          <a:xfrm>
            <a:off x="5094600" y="3609253"/>
            <a:ext cx="5519752" cy="102416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latin typeface="Raleway" pitchFamily="2" charset="0"/>
              </a:rPr>
              <a:t>In an incredible turn of events she was freed by Captain Frederick E Forbes, a British Naval officer, who was in Dahomey to negotiate the end of their part in the slave trade. Sarah was “offered” as a “gift” and Frederick E Forbes accepted Sarah on behalf of Queen Victoria.</a:t>
            </a:r>
          </a:p>
        </p:txBody>
      </p:sp>
      <p:sp>
        <p:nvSpPr>
          <p:cNvPr id="30" name="Rectangle: Rounded Corners 29">
            <a:extLst>
              <a:ext uri="{FF2B5EF4-FFF2-40B4-BE49-F238E27FC236}">
                <a16:creationId xmlns:a16="http://schemas.microsoft.com/office/drawing/2014/main" id="{5C8E8D5C-96FA-4E64-B8DB-7EA43BB36091}"/>
              </a:ext>
            </a:extLst>
          </p:cNvPr>
          <p:cNvSpPr/>
          <p:nvPr/>
        </p:nvSpPr>
        <p:spPr>
          <a:xfrm>
            <a:off x="5094600" y="4705391"/>
            <a:ext cx="5519752" cy="102602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latin typeface="Raleway" pitchFamily="2" charset="0"/>
              </a:rPr>
              <a:t>When Sarah arrived in Britain, she met Queen Victoria. The Queen was so impressed by Sarah’s intellect and charm that she took her as her Goddaughter and had her raised as a member of the British upper middle class.</a:t>
            </a:r>
          </a:p>
        </p:txBody>
      </p:sp>
      <p:grpSp>
        <p:nvGrpSpPr>
          <p:cNvPr id="34" name="Group 33">
            <a:extLst>
              <a:ext uri="{FF2B5EF4-FFF2-40B4-BE49-F238E27FC236}">
                <a16:creationId xmlns:a16="http://schemas.microsoft.com/office/drawing/2014/main" id="{0AD68481-DF80-4AEB-ADE2-006BA3523413}"/>
              </a:ext>
            </a:extLst>
          </p:cNvPr>
          <p:cNvGrpSpPr/>
          <p:nvPr/>
        </p:nvGrpSpPr>
        <p:grpSpPr>
          <a:xfrm>
            <a:off x="0" y="79926"/>
            <a:ext cx="6952022" cy="862031"/>
            <a:chOff x="4173984" y="4550066"/>
            <a:chExt cx="7828930" cy="1755026"/>
          </a:xfrm>
        </p:grpSpPr>
        <p:sp>
          <p:nvSpPr>
            <p:cNvPr id="35" name="Rectangle 34">
              <a:extLst>
                <a:ext uri="{FF2B5EF4-FFF2-40B4-BE49-F238E27FC236}">
                  <a16:creationId xmlns:a16="http://schemas.microsoft.com/office/drawing/2014/main" id="{4F53F84C-8933-43A3-BC3C-9599E841154D}"/>
                </a:ext>
              </a:extLst>
            </p:cNvPr>
            <p:cNvSpPr/>
            <p:nvPr/>
          </p:nvSpPr>
          <p:spPr>
            <a:xfrm>
              <a:off x="4241569" y="4550066"/>
              <a:ext cx="7761345" cy="175502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35">
              <a:extLst>
                <a:ext uri="{FF2B5EF4-FFF2-40B4-BE49-F238E27FC236}">
                  <a16:creationId xmlns:a16="http://schemas.microsoft.com/office/drawing/2014/main" id="{14457318-CB9C-4007-9DFD-66FE7D0FC5AB}"/>
                </a:ext>
              </a:extLst>
            </p:cNvPr>
            <p:cNvSpPr/>
            <p:nvPr/>
          </p:nvSpPr>
          <p:spPr>
            <a:xfrm>
              <a:off x="4309153" y="4650592"/>
              <a:ext cx="7626177" cy="1553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36">
              <a:extLst>
                <a:ext uri="{FF2B5EF4-FFF2-40B4-BE49-F238E27FC236}">
                  <a16:creationId xmlns:a16="http://schemas.microsoft.com/office/drawing/2014/main" id="{19503DE0-E3DC-49C9-90CF-C8B30884FAB5}"/>
                </a:ext>
              </a:extLst>
            </p:cNvPr>
            <p:cNvSpPr/>
            <p:nvPr/>
          </p:nvSpPr>
          <p:spPr>
            <a:xfrm>
              <a:off x="4370448" y="4717103"/>
              <a:ext cx="7503587" cy="139868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TextBox 37">
              <a:extLst>
                <a:ext uri="{FF2B5EF4-FFF2-40B4-BE49-F238E27FC236}">
                  <a16:creationId xmlns:a16="http://schemas.microsoft.com/office/drawing/2014/main" id="{4D258D43-25A4-41D5-9109-E21D073BD5CA}"/>
                </a:ext>
              </a:extLst>
            </p:cNvPr>
            <p:cNvSpPr txBox="1"/>
            <p:nvPr/>
          </p:nvSpPr>
          <p:spPr>
            <a:xfrm>
              <a:off x="4173984" y="4985431"/>
              <a:ext cx="7700050" cy="862031"/>
            </a:xfrm>
          </p:spPr>
          <p:txBody>
            <a:bodyPr vert="horz" lIns="91440" tIns="45720" rIns="91440" bIns="45720" rtlCol="0" anchor="b">
              <a:normAutofit fontScale="85000" lnSpcReduction="20000"/>
            </a:bodyPr>
            <a:lstStyle/>
            <a:p>
              <a:pPr algn="ctr">
                <a:lnSpc>
                  <a:spcPct val="90000"/>
                </a:lnSpc>
                <a:spcBef>
                  <a:spcPct val="0"/>
                </a:spcBef>
                <a:spcAft>
                  <a:spcPts val="600"/>
                </a:spcAft>
              </a:pPr>
              <a:r>
                <a:rPr lang="en-US" sz="3200" b="1" dirty="0">
                  <a:solidFill>
                    <a:srgbClr val="FFFFFF"/>
                  </a:solidFill>
                  <a:latin typeface="Suez One" panose="00000500000000000000" pitchFamily="2" charset="-79"/>
                  <a:ea typeface="+mj-ea"/>
                  <a:cs typeface="Suez One" panose="00000500000000000000" pitchFamily="2" charset="-79"/>
                </a:rPr>
                <a:t>Who is Sarah Forbes-</a:t>
              </a:r>
              <a:r>
                <a:rPr lang="en-US" sz="3200" b="1" dirty="0" err="1">
                  <a:solidFill>
                    <a:srgbClr val="FFFFFF"/>
                  </a:solidFill>
                  <a:latin typeface="Suez One" panose="00000500000000000000" pitchFamily="2" charset="-79"/>
                  <a:ea typeface="+mj-ea"/>
                  <a:cs typeface="Suez One" panose="00000500000000000000" pitchFamily="2" charset="-79"/>
                </a:rPr>
                <a:t>Bonetta</a:t>
              </a:r>
              <a:r>
                <a:rPr lang="en-US" sz="3200" b="1" dirty="0">
                  <a:solidFill>
                    <a:srgbClr val="FFFFFF"/>
                  </a:solidFill>
                  <a:latin typeface="Suez One" panose="00000500000000000000" pitchFamily="2" charset="-79"/>
                  <a:ea typeface="+mj-ea"/>
                  <a:cs typeface="Suez One" panose="00000500000000000000" pitchFamily="2" charset="-79"/>
                </a:rPr>
                <a:t>?</a:t>
              </a:r>
              <a:endParaRPr lang="en-US" sz="3200" b="1" kern="1200" dirty="0">
                <a:solidFill>
                  <a:srgbClr val="FFFFFF"/>
                </a:solidFill>
                <a:latin typeface="Suez One" panose="00000500000000000000" pitchFamily="2" charset="-79"/>
                <a:ea typeface="+mj-ea"/>
                <a:cs typeface="Suez One" panose="00000500000000000000" pitchFamily="2" charset="-79"/>
              </a:endParaRPr>
            </a:p>
          </p:txBody>
        </p:sp>
      </p:grpSp>
      <p:pic>
        <p:nvPicPr>
          <p:cNvPr id="40" name="Picture 39">
            <a:extLst>
              <a:ext uri="{FF2B5EF4-FFF2-40B4-BE49-F238E27FC236}">
                <a16:creationId xmlns:a16="http://schemas.microsoft.com/office/drawing/2014/main" id="{78DDB277-DAAD-4F19-BA41-D46992BE03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2335" y="0"/>
            <a:ext cx="1052573" cy="1052573"/>
          </a:xfrm>
          <a:prstGeom prst="rect">
            <a:avLst/>
          </a:prstGeom>
        </p:spPr>
      </p:pic>
      <p:pic>
        <p:nvPicPr>
          <p:cNvPr id="21" name="Picture 2" descr="Sarah Forbes Bonetta: Portrait of Queen Victoria's goddaughter on show (UK)  ITV News 7 October 2020 - YouTube">
            <a:extLst>
              <a:ext uri="{FF2B5EF4-FFF2-40B4-BE49-F238E27FC236}">
                <a16:creationId xmlns:a16="http://schemas.microsoft.com/office/drawing/2014/main" id="{917F8FE3-89E9-45D1-8F03-109496A71D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647" y="2162457"/>
            <a:ext cx="4622506" cy="2906775"/>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169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C943E735-3F7A-4692-A4F2-E78C67C8C1DB}"/>
              </a:ext>
            </a:extLst>
          </p:cNvPr>
          <p:cNvCxnSpPr>
            <a:cxnSpLocks/>
          </p:cNvCxnSpPr>
          <p:nvPr/>
        </p:nvCxnSpPr>
        <p:spPr>
          <a:xfrm>
            <a:off x="5277033" y="5579134"/>
            <a:ext cx="567710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6DF0F22-FFF1-4C02-960A-8E91A1B09579}"/>
              </a:ext>
            </a:extLst>
          </p:cNvPr>
          <p:cNvSpPr txBox="1"/>
          <p:nvPr/>
        </p:nvSpPr>
        <p:spPr>
          <a:xfrm>
            <a:off x="4235280" y="5179848"/>
            <a:ext cx="7761345" cy="862031"/>
          </a:xfrm>
        </p:spPr>
        <p:txBody>
          <a:bodyPr vert="horz" lIns="91440" tIns="45720" rIns="91440" bIns="45720" rtlCol="0" anchor="b">
            <a:normAutofit/>
          </a:bodyPr>
          <a:lstStyle/>
          <a:p>
            <a:pPr algn="ctr">
              <a:lnSpc>
                <a:spcPct val="90000"/>
              </a:lnSpc>
              <a:spcBef>
                <a:spcPct val="0"/>
              </a:spcBef>
              <a:spcAft>
                <a:spcPts val="600"/>
              </a:spcAft>
            </a:pPr>
            <a:r>
              <a:rPr lang="en-US" sz="2400" kern="1200" dirty="0">
                <a:solidFill>
                  <a:srgbClr val="FFFFFF"/>
                </a:solidFill>
                <a:latin typeface="Raleway" pitchFamily="2" charset="0"/>
                <a:ea typeface="+mj-ea"/>
                <a:cs typeface="Suez One" panose="00000500000000000000" pitchFamily="2" charset="-79"/>
              </a:rPr>
              <a:t>People who have made a positive change</a:t>
            </a:r>
          </a:p>
        </p:txBody>
      </p:sp>
      <p:pic>
        <p:nvPicPr>
          <p:cNvPr id="4" name="Picture 3" descr="Chart, waterfall chart&#10;&#10;Description automatically generated">
            <a:extLst>
              <a:ext uri="{FF2B5EF4-FFF2-40B4-BE49-F238E27FC236}">
                <a16:creationId xmlns:a16="http://schemas.microsoft.com/office/drawing/2014/main" id="{E0D14438-C06F-4D8A-851E-BCA36E89C3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9" name="Rectangle 28">
            <a:extLst>
              <a:ext uri="{FF2B5EF4-FFF2-40B4-BE49-F238E27FC236}">
                <a16:creationId xmlns:a16="http://schemas.microsoft.com/office/drawing/2014/main" id="{87C6BF06-36FC-40DE-836A-EE7FDA7E97F6}"/>
              </a:ext>
            </a:extLst>
          </p:cNvPr>
          <p:cNvSpPr/>
          <p:nvPr/>
        </p:nvSpPr>
        <p:spPr>
          <a:xfrm>
            <a:off x="0" y="-161717"/>
            <a:ext cx="12192000" cy="941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6" name="Group 15">
            <a:extLst>
              <a:ext uri="{FF2B5EF4-FFF2-40B4-BE49-F238E27FC236}">
                <a16:creationId xmlns:a16="http://schemas.microsoft.com/office/drawing/2014/main" id="{D975E1DC-5E11-48F1-8EE1-E49FE14CB167}"/>
              </a:ext>
            </a:extLst>
          </p:cNvPr>
          <p:cNvGrpSpPr/>
          <p:nvPr/>
        </p:nvGrpSpPr>
        <p:grpSpPr>
          <a:xfrm>
            <a:off x="0" y="79926"/>
            <a:ext cx="6952022" cy="862031"/>
            <a:chOff x="4173984" y="4550066"/>
            <a:chExt cx="7828930" cy="1755026"/>
          </a:xfrm>
        </p:grpSpPr>
        <p:sp>
          <p:nvSpPr>
            <p:cNvPr id="17" name="Rectangle 16">
              <a:extLst>
                <a:ext uri="{FF2B5EF4-FFF2-40B4-BE49-F238E27FC236}">
                  <a16:creationId xmlns:a16="http://schemas.microsoft.com/office/drawing/2014/main" id="{B5B6A9ED-65F5-4E5A-B42F-C3717C4033E3}"/>
                </a:ext>
              </a:extLst>
            </p:cNvPr>
            <p:cNvSpPr/>
            <p:nvPr/>
          </p:nvSpPr>
          <p:spPr>
            <a:xfrm>
              <a:off x="4241569" y="4550066"/>
              <a:ext cx="7761345" cy="175502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27E63E04-9991-4C67-81FD-A22E9AD640C2}"/>
                </a:ext>
              </a:extLst>
            </p:cNvPr>
            <p:cNvSpPr/>
            <p:nvPr/>
          </p:nvSpPr>
          <p:spPr>
            <a:xfrm>
              <a:off x="4309153" y="4650592"/>
              <a:ext cx="7626177" cy="1553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2039E063-499D-4095-BEEA-8F994C126DC2}"/>
                </a:ext>
              </a:extLst>
            </p:cNvPr>
            <p:cNvSpPr/>
            <p:nvPr/>
          </p:nvSpPr>
          <p:spPr>
            <a:xfrm>
              <a:off x="4370448" y="4717103"/>
              <a:ext cx="7503587" cy="139868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a:extLst>
                <a:ext uri="{FF2B5EF4-FFF2-40B4-BE49-F238E27FC236}">
                  <a16:creationId xmlns:a16="http://schemas.microsoft.com/office/drawing/2014/main" id="{9DC37231-6ECC-445B-A905-54D16931D21E}"/>
                </a:ext>
              </a:extLst>
            </p:cNvPr>
            <p:cNvSpPr txBox="1"/>
            <p:nvPr/>
          </p:nvSpPr>
          <p:spPr>
            <a:xfrm>
              <a:off x="4173984" y="4985431"/>
              <a:ext cx="7700050" cy="862031"/>
            </a:xfrm>
          </p:spPr>
          <p:txBody>
            <a:bodyPr vert="horz" lIns="91440" tIns="45720" rIns="91440" bIns="45720" rtlCol="0" anchor="b">
              <a:normAutofit fontScale="85000" lnSpcReduction="20000"/>
            </a:bodyPr>
            <a:lstStyle/>
            <a:p>
              <a:pPr algn="ctr">
                <a:lnSpc>
                  <a:spcPct val="90000"/>
                </a:lnSpc>
                <a:spcBef>
                  <a:spcPct val="0"/>
                </a:spcBef>
                <a:spcAft>
                  <a:spcPts val="600"/>
                </a:spcAft>
              </a:pPr>
              <a:r>
                <a:rPr lang="en-US" sz="3200" b="1" dirty="0">
                  <a:solidFill>
                    <a:srgbClr val="FFFFFF"/>
                  </a:solidFill>
                  <a:latin typeface="Suez One" panose="00000500000000000000" pitchFamily="2" charset="-79"/>
                  <a:cs typeface="Suez One" panose="00000500000000000000" pitchFamily="2" charset="-79"/>
                </a:rPr>
                <a:t>Who is Sarah Forbes-</a:t>
              </a:r>
              <a:r>
                <a:rPr lang="en-US" sz="3200" b="1" dirty="0" err="1">
                  <a:solidFill>
                    <a:srgbClr val="FFFFFF"/>
                  </a:solidFill>
                  <a:latin typeface="Suez One" panose="00000500000000000000" pitchFamily="2" charset="-79"/>
                  <a:cs typeface="Suez One" panose="00000500000000000000" pitchFamily="2" charset="-79"/>
                </a:rPr>
                <a:t>Bonetta</a:t>
              </a:r>
              <a:r>
                <a:rPr lang="en-US" sz="3200" b="1" dirty="0">
                  <a:solidFill>
                    <a:srgbClr val="FFFFFF"/>
                  </a:solidFill>
                  <a:latin typeface="Suez One" panose="00000500000000000000" pitchFamily="2" charset="-79"/>
                  <a:cs typeface="Suez One" panose="00000500000000000000" pitchFamily="2" charset="-79"/>
                </a:rPr>
                <a:t>?</a:t>
              </a:r>
            </a:p>
          </p:txBody>
        </p:sp>
      </p:grpSp>
      <p:sp>
        <p:nvSpPr>
          <p:cNvPr id="23" name="TextBox 22">
            <a:extLst>
              <a:ext uri="{FF2B5EF4-FFF2-40B4-BE49-F238E27FC236}">
                <a16:creationId xmlns:a16="http://schemas.microsoft.com/office/drawing/2014/main" id="{E4AF3F87-CB02-48BE-A589-DB1886DF3955}"/>
              </a:ext>
            </a:extLst>
          </p:cNvPr>
          <p:cNvSpPr txBox="1"/>
          <p:nvPr/>
        </p:nvSpPr>
        <p:spPr>
          <a:xfrm>
            <a:off x="334647" y="1434578"/>
            <a:ext cx="8423945" cy="2062103"/>
          </a:xfrm>
          <a:prstGeom prst="rect">
            <a:avLst/>
          </a:prstGeom>
          <a:noFill/>
        </p:spPr>
        <p:txBody>
          <a:bodyPr wrap="square" rtlCol="0">
            <a:spAutoFit/>
          </a:bodyPr>
          <a:lstStyle/>
          <a:p>
            <a:r>
              <a:rPr lang="en-GB" sz="1600" dirty="0">
                <a:latin typeface="Raleway" pitchFamily="2" charset="0"/>
              </a:rPr>
              <a:t>Queen Victoria who reigned as monarch for 63 years over saw a period of huge industrial, scientific and political change in Britain. This was known as the Victorian era and until recently, little was taught about the contribution of black people in this important period of British history.</a:t>
            </a:r>
          </a:p>
          <a:p>
            <a:endParaRPr lang="en-GB" sz="1600" dirty="0">
              <a:latin typeface="Raleway" pitchFamily="2" charset="0"/>
            </a:endParaRPr>
          </a:p>
          <a:p>
            <a:r>
              <a:rPr lang="en-GB" sz="1600" dirty="0">
                <a:latin typeface="Raleway" pitchFamily="2" charset="0"/>
              </a:rPr>
              <a:t>Sarah Forbes became the Goddaughter of Queen Victoria which means she lived a relatively privileged life. She attended Grammar schools in England and Sierra Leone before marrying a wealthy Nigerian business man called James Pinson </a:t>
            </a:r>
            <a:r>
              <a:rPr lang="en-GB" sz="1600" dirty="0" err="1">
                <a:latin typeface="Raleway" pitchFamily="2" charset="0"/>
              </a:rPr>
              <a:t>Labulo</a:t>
            </a:r>
            <a:r>
              <a:rPr lang="en-GB" sz="1600" dirty="0">
                <a:latin typeface="Raleway" pitchFamily="2" charset="0"/>
              </a:rPr>
              <a:t> Davies.</a:t>
            </a:r>
          </a:p>
        </p:txBody>
      </p:sp>
      <p:sp>
        <p:nvSpPr>
          <p:cNvPr id="27" name="Thought Bubble: Cloud 26">
            <a:extLst>
              <a:ext uri="{FF2B5EF4-FFF2-40B4-BE49-F238E27FC236}">
                <a16:creationId xmlns:a16="http://schemas.microsoft.com/office/drawing/2014/main" id="{79FB33A3-CC95-4DB4-852A-4BB923963C57}"/>
              </a:ext>
            </a:extLst>
          </p:cNvPr>
          <p:cNvSpPr/>
          <p:nvPr/>
        </p:nvSpPr>
        <p:spPr>
          <a:xfrm>
            <a:off x="8244348" y="3215154"/>
            <a:ext cx="3675941" cy="2410907"/>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Raleway" pitchFamily="2" charset="0"/>
              </a:rPr>
              <a:t>How might Sarah’s life been different to the average person in Victorian Britain?</a:t>
            </a:r>
          </a:p>
        </p:txBody>
      </p:sp>
      <p:pic>
        <p:nvPicPr>
          <p:cNvPr id="30" name="Picture 29">
            <a:extLst>
              <a:ext uri="{FF2B5EF4-FFF2-40B4-BE49-F238E27FC236}">
                <a16:creationId xmlns:a16="http://schemas.microsoft.com/office/drawing/2014/main" id="{F382B288-EFC3-4D5D-8FB1-05F4340235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2335" y="0"/>
            <a:ext cx="1052573" cy="1052573"/>
          </a:xfrm>
          <a:prstGeom prst="rect">
            <a:avLst/>
          </a:prstGeom>
        </p:spPr>
      </p:pic>
      <p:pic>
        <p:nvPicPr>
          <p:cNvPr id="25" name="Picture 2" descr="Queen Victoria - Wikipedia">
            <a:extLst>
              <a:ext uri="{FF2B5EF4-FFF2-40B4-BE49-F238E27FC236}">
                <a16:creationId xmlns:a16="http://schemas.microsoft.com/office/drawing/2014/main" id="{FA4FB33F-342B-4DD7-93C5-5EAB07C105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521" y="3646828"/>
            <a:ext cx="1800225" cy="25431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text, person, old, posing&#10;&#10;Description automatically generated">
            <a:extLst>
              <a:ext uri="{FF2B5EF4-FFF2-40B4-BE49-F238E27FC236}">
                <a16:creationId xmlns:a16="http://schemas.microsoft.com/office/drawing/2014/main" id="{AAC644C3-82EF-4F57-B759-DE8D34F1AB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8540" y="3639147"/>
            <a:ext cx="3174303" cy="2543612"/>
          </a:xfrm>
          <a:prstGeom prst="rect">
            <a:avLst/>
          </a:prstGeom>
        </p:spPr>
      </p:pic>
    </p:spTree>
    <p:extLst>
      <p:ext uri="{BB962C8B-B14F-4D97-AF65-F5344CB8AC3E}">
        <p14:creationId xmlns:p14="http://schemas.microsoft.com/office/powerpoint/2010/main" val="2005497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C943E735-3F7A-4692-A4F2-E78C67C8C1DB}"/>
              </a:ext>
            </a:extLst>
          </p:cNvPr>
          <p:cNvCxnSpPr>
            <a:cxnSpLocks/>
          </p:cNvCxnSpPr>
          <p:nvPr/>
        </p:nvCxnSpPr>
        <p:spPr>
          <a:xfrm>
            <a:off x="5277033" y="5579134"/>
            <a:ext cx="567710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6DF0F22-FFF1-4C02-960A-8E91A1B09579}"/>
              </a:ext>
            </a:extLst>
          </p:cNvPr>
          <p:cNvSpPr txBox="1"/>
          <p:nvPr/>
        </p:nvSpPr>
        <p:spPr>
          <a:xfrm>
            <a:off x="4235280" y="5179848"/>
            <a:ext cx="7761345" cy="862031"/>
          </a:xfrm>
        </p:spPr>
        <p:txBody>
          <a:bodyPr vert="horz" lIns="91440" tIns="45720" rIns="91440" bIns="45720" rtlCol="0" anchor="b">
            <a:normAutofit/>
          </a:bodyPr>
          <a:lstStyle/>
          <a:p>
            <a:pPr algn="ctr">
              <a:lnSpc>
                <a:spcPct val="90000"/>
              </a:lnSpc>
              <a:spcBef>
                <a:spcPct val="0"/>
              </a:spcBef>
              <a:spcAft>
                <a:spcPts val="600"/>
              </a:spcAft>
            </a:pPr>
            <a:r>
              <a:rPr lang="en-US" sz="2400" kern="1200" dirty="0">
                <a:solidFill>
                  <a:srgbClr val="FFFFFF"/>
                </a:solidFill>
                <a:latin typeface="Raleway" pitchFamily="2" charset="0"/>
                <a:ea typeface="+mj-ea"/>
                <a:cs typeface="Suez One" panose="00000500000000000000" pitchFamily="2" charset="-79"/>
              </a:rPr>
              <a:t>People who have made a positive change</a:t>
            </a:r>
          </a:p>
        </p:txBody>
      </p:sp>
      <p:pic>
        <p:nvPicPr>
          <p:cNvPr id="4" name="Picture 3" descr="Chart, waterfall chart&#10;&#10;Description automatically generated">
            <a:extLst>
              <a:ext uri="{FF2B5EF4-FFF2-40B4-BE49-F238E27FC236}">
                <a16:creationId xmlns:a16="http://schemas.microsoft.com/office/drawing/2014/main" id="{E0D14438-C06F-4D8A-851E-BCA36E89C3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9" name="Rectangle 28">
            <a:extLst>
              <a:ext uri="{FF2B5EF4-FFF2-40B4-BE49-F238E27FC236}">
                <a16:creationId xmlns:a16="http://schemas.microsoft.com/office/drawing/2014/main" id="{87C6BF06-36FC-40DE-836A-EE7FDA7E97F6}"/>
              </a:ext>
            </a:extLst>
          </p:cNvPr>
          <p:cNvSpPr/>
          <p:nvPr/>
        </p:nvSpPr>
        <p:spPr>
          <a:xfrm>
            <a:off x="0" y="-161717"/>
            <a:ext cx="12192000" cy="941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6" name="Group 15">
            <a:extLst>
              <a:ext uri="{FF2B5EF4-FFF2-40B4-BE49-F238E27FC236}">
                <a16:creationId xmlns:a16="http://schemas.microsoft.com/office/drawing/2014/main" id="{D975E1DC-5E11-48F1-8EE1-E49FE14CB167}"/>
              </a:ext>
            </a:extLst>
          </p:cNvPr>
          <p:cNvGrpSpPr/>
          <p:nvPr/>
        </p:nvGrpSpPr>
        <p:grpSpPr>
          <a:xfrm>
            <a:off x="0" y="79926"/>
            <a:ext cx="6952022" cy="862031"/>
            <a:chOff x="4173984" y="4550066"/>
            <a:chExt cx="7828930" cy="1755026"/>
          </a:xfrm>
        </p:grpSpPr>
        <p:sp>
          <p:nvSpPr>
            <p:cNvPr id="17" name="Rectangle 16">
              <a:extLst>
                <a:ext uri="{FF2B5EF4-FFF2-40B4-BE49-F238E27FC236}">
                  <a16:creationId xmlns:a16="http://schemas.microsoft.com/office/drawing/2014/main" id="{B5B6A9ED-65F5-4E5A-B42F-C3717C4033E3}"/>
                </a:ext>
              </a:extLst>
            </p:cNvPr>
            <p:cNvSpPr/>
            <p:nvPr/>
          </p:nvSpPr>
          <p:spPr>
            <a:xfrm>
              <a:off x="4241569" y="4550066"/>
              <a:ext cx="7761345" cy="175502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27E63E04-9991-4C67-81FD-A22E9AD640C2}"/>
                </a:ext>
              </a:extLst>
            </p:cNvPr>
            <p:cNvSpPr/>
            <p:nvPr/>
          </p:nvSpPr>
          <p:spPr>
            <a:xfrm>
              <a:off x="4309153" y="4650592"/>
              <a:ext cx="7626177" cy="1553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2039E063-499D-4095-BEEA-8F994C126DC2}"/>
                </a:ext>
              </a:extLst>
            </p:cNvPr>
            <p:cNvSpPr/>
            <p:nvPr/>
          </p:nvSpPr>
          <p:spPr>
            <a:xfrm>
              <a:off x="4370448" y="4717103"/>
              <a:ext cx="7503587" cy="139868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a:extLst>
                <a:ext uri="{FF2B5EF4-FFF2-40B4-BE49-F238E27FC236}">
                  <a16:creationId xmlns:a16="http://schemas.microsoft.com/office/drawing/2014/main" id="{9DC37231-6ECC-445B-A905-54D16931D21E}"/>
                </a:ext>
              </a:extLst>
            </p:cNvPr>
            <p:cNvSpPr txBox="1"/>
            <p:nvPr/>
          </p:nvSpPr>
          <p:spPr>
            <a:xfrm>
              <a:off x="4173984" y="4985431"/>
              <a:ext cx="7700050" cy="862031"/>
            </a:xfrm>
          </p:spPr>
          <p:txBody>
            <a:bodyPr vert="horz" lIns="91440" tIns="45720" rIns="91440" bIns="45720" rtlCol="0" anchor="b">
              <a:normAutofit fontScale="85000" lnSpcReduction="20000"/>
            </a:bodyPr>
            <a:lstStyle/>
            <a:p>
              <a:pPr algn="ctr">
                <a:lnSpc>
                  <a:spcPct val="90000"/>
                </a:lnSpc>
                <a:spcBef>
                  <a:spcPct val="0"/>
                </a:spcBef>
                <a:spcAft>
                  <a:spcPts val="600"/>
                </a:spcAft>
              </a:pPr>
              <a:r>
                <a:rPr lang="en-US" sz="3200" b="1" dirty="0">
                  <a:solidFill>
                    <a:srgbClr val="FFFFFF"/>
                  </a:solidFill>
                  <a:latin typeface="Suez One" panose="00000500000000000000" pitchFamily="2" charset="-79"/>
                  <a:ea typeface="+mj-ea"/>
                  <a:cs typeface="Suez One" panose="00000500000000000000" pitchFamily="2" charset="-79"/>
                </a:rPr>
                <a:t>The Kent Connection</a:t>
              </a:r>
              <a:endParaRPr lang="en-US" sz="3200" b="1" kern="1200" dirty="0">
                <a:solidFill>
                  <a:srgbClr val="FFFFFF"/>
                </a:solidFill>
                <a:latin typeface="Suez One" panose="00000500000000000000" pitchFamily="2" charset="-79"/>
                <a:ea typeface="+mj-ea"/>
                <a:cs typeface="Suez One" panose="00000500000000000000" pitchFamily="2" charset="-79"/>
              </a:endParaRPr>
            </a:p>
          </p:txBody>
        </p:sp>
      </p:grpSp>
      <p:sp>
        <p:nvSpPr>
          <p:cNvPr id="23" name="TextBox 22">
            <a:extLst>
              <a:ext uri="{FF2B5EF4-FFF2-40B4-BE49-F238E27FC236}">
                <a16:creationId xmlns:a16="http://schemas.microsoft.com/office/drawing/2014/main" id="{E4AF3F87-CB02-48BE-A589-DB1886DF3955}"/>
              </a:ext>
            </a:extLst>
          </p:cNvPr>
          <p:cNvSpPr txBox="1"/>
          <p:nvPr/>
        </p:nvSpPr>
        <p:spPr>
          <a:xfrm>
            <a:off x="821940" y="2454702"/>
            <a:ext cx="5193697" cy="2062103"/>
          </a:xfrm>
          <a:prstGeom prst="rect">
            <a:avLst/>
          </a:prstGeom>
          <a:noFill/>
        </p:spPr>
        <p:txBody>
          <a:bodyPr wrap="square" rtlCol="0">
            <a:spAutoFit/>
          </a:bodyPr>
          <a:lstStyle/>
          <a:p>
            <a:r>
              <a:rPr lang="en-GB" sz="1600" dirty="0">
                <a:latin typeface="Raleway" pitchFamily="2" charset="0"/>
              </a:rPr>
              <a:t>Sarah Forbes-</a:t>
            </a:r>
            <a:r>
              <a:rPr lang="en-GB" sz="1600" dirty="0" err="1">
                <a:latin typeface="Raleway" pitchFamily="2" charset="0"/>
              </a:rPr>
              <a:t>Bonetta</a:t>
            </a:r>
            <a:r>
              <a:rPr lang="en-GB" sz="1600" dirty="0">
                <a:latin typeface="Raleway" pitchFamily="2" charset="0"/>
              </a:rPr>
              <a:t> returned from school in Sierra Leone in 1955 aged 12 where she lived at Palm Cottage, Canterbury Street, Gillingham with Reverend Frederick </a:t>
            </a:r>
            <a:r>
              <a:rPr lang="en-GB" sz="1600" dirty="0" err="1">
                <a:latin typeface="Raleway" pitchFamily="2" charset="0"/>
              </a:rPr>
              <a:t>Scheon</a:t>
            </a:r>
            <a:r>
              <a:rPr lang="en-GB" sz="1600" dirty="0">
                <a:latin typeface="Raleway" pitchFamily="2" charset="0"/>
              </a:rPr>
              <a:t> and his wife. The house still survives today! </a:t>
            </a:r>
          </a:p>
          <a:p>
            <a:endParaRPr lang="en-GB" sz="1600" dirty="0">
              <a:latin typeface="Raleway" pitchFamily="2" charset="0"/>
            </a:endParaRPr>
          </a:p>
          <a:p>
            <a:r>
              <a:rPr lang="en-GB" sz="1600" b="1" dirty="0">
                <a:latin typeface="Raleway" pitchFamily="2" charset="0"/>
              </a:rPr>
              <a:t>Activity – Ask your parents and guardians to take you there for a look at Kentish Black history!</a:t>
            </a:r>
          </a:p>
        </p:txBody>
      </p:sp>
      <p:pic>
        <p:nvPicPr>
          <p:cNvPr id="30" name="Picture 29">
            <a:extLst>
              <a:ext uri="{FF2B5EF4-FFF2-40B4-BE49-F238E27FC236}">
                <a16:creationId xmlns:a16="http://schemas.microsoft.com/office/drawing/2014/main" id="{F382B288-EFC3-4D5D-8FB1-05F4340235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2335" y="0"/>
            <a:ext cx="1052573" cy="1052573"/>
          </a:xfrm>
          <a:prstGeom prst="rect">
            <a:avLst/>
          </a:prstGeom>
        </p:spPr>
      </p:pic>
      <p:pic>
        <p:nvPicPr>
          <p:cNvPr id="25" name="Picture 4" descr="BBC Heritage Trail - History of the BBC">
            <a:extLst>
              <a:ext uri="{FF2B5EF4-FFF2-40B4-BE49-F238E27FC236}">
                <a16:creationId xmlns:a16="http://schemas.microsoft.com/office/drawing/2014/main" id="{674C8C05-194F-4B2A-A496-7CAA436BD02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147" r="-2" b="9003"/>
          <a:stretch/>
        </p:blipFill>
        <p:spPr bwMode="auto">
          <a:xfrm>
            <a:off x="6509857" y="1394515"/>
            <a:ext cx="5682143" cy="234863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28" name="Picture 2" descr="High Street looking from Canterbury Street towards Black L… | Flickr">
            <a:extLst>
              <a:ext uri="{FF2B5EF4-FFF2-40B4-BE49-F238E27FC236}">
                <a16:creationId xmlns:a16="http://schemas.microsoft.com/office/drawing/2014/main" id="{A5C4BC94-E99C-4DF9-8019-82D91FA3093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2576" r="-2" b="13166"/>
          <a:stretch/>
        </p:blipFill>
        <p:spPr bwMode="auto">
          <a:xfrm>
            <a:off x="6509857" y="3853763"/>
            <a:ext cx="5682143" cy="234863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468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C943E735-3F7A-4692-A4F2-E78C67C8C1DB}"/>
              </a:ext>
            </a:extLst>
          </p:cNvPr>
          <p:cNvCxnSpPr>
            <a:cxnSpLocks/>
          </p:cNvCxnSpPr>
          <p:nvPr/>
        </p:nvCxnSpPr>
        <p:spPr>
          <a:xfrm>
            <a:off x="5277033" y="5579134"/>
            <a:ext cx="567710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6DF0F22-FFF1-4C02-960A-8E91A1B09579}"/>
              </a:ext>
            </a:extLst>
          </p:cNvPr>
          <p:cNvSpPr txBox="1"/>
          <p:nvPr/>
        </p:nvSpPr>
        <p:spPr>
          <a:xfrm>
            <a:off x="4235280" y="5179848"/>
            <a:ext cx="7761345" cy="862031"/>
          </a:xfrm>
        </p:spPr>
        <p:txBody>
          <a:bodyPr vert="horz" lIns="91440" tIns="45720" rIns="91440" bIns="45720" rtlCol="0" anchor="b">
            <a:normAutofit/>
          </a:bodyPr>
          <a:lstStyle/>
          <a:p>
            <a:pPr algn="ctr">
              <a:lnSpc>
                <a:spcPct val="90000"/>
              </a:lnSpc>
              <a:spcBef>
                <a:spcPct val="0"/>
              </a:spcBef>
              <a:spcAft>
                <a:spcPts val="600"/>
              </a:spcAft>
            </a:pPr>
            <a:r>
              <a:rPr lang="en-US" sz="2400" kern="1200" dirty="0">
                <a:solidFill>
                  <a:srgbClr val="FFFFFF"/>
                </a:solidFill>
                <a:latin typeface="Raleway" pitchFamily="2" charset="0"/>
                <a:ea typeface="+mj-ea"/>
                <a:cs typeface="Suez One" panose="00000500000000000000" pitchFamily="2" charset="-79"/>
              </a:rPr>
              <a:t>People who have made a positive change</a:t>
            </a:r>
          </a:p>
        </p:txBody>
      </p:sp>
      <p:pic>
        <p:nvPicPr>
          <p:cNvPr id="4" name="Picture 3" descr="Chart, waterfall chart&#10;&#10;Description automatically generated">
            <a:extLst>
              <a:ext uri="{FF2B5EF4-FFF2-40B4-BE49-F238E27FC236}">
                <a16:creationId xmlns:a16="http://schemas.microsoft.com/office/drawing/2014/main" id="{E0D14438-C06F-4D8A-851E-BCA36E89C3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07"/>
            <a:ext cx="12192000" cy="6858000"/>
          </a:xfrm>
          <a:prstGeom prst="rect">
            <a:avLst/>
          </a:prstGeom>
        </p:spPr>
      </p:pic>
      <p:sp>
        <p:nvSpPr>
          <p:cNvPr id="32" name="Rectangle 31">
            <a:extLst>
              <a:ext uri="{FF2B5EF4-FFF2-40B4-BE49-F238E27FC236}">
                <a16:creationId xmlns:a16="http://schemas.microsoft.com/office/drawing/2014/main" id="{E5CF1A0A-B5E9-4613-8922-0E6D2693BA63}"/>
              </a:ext>
            </a:extLst>
          </p:cNvPr>
          <p:cNvSpPr/>
          <p:nvPr/>
        </p:nvSpPr>
        <p:spPr>
          <a:xfrm>
            <a:off x="1" y="-161717"/>
            <a:ext cx="12192000" cy="941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4" name="Group 33">
            <a:extLst>
              <a:ext uri="{FF2B5EF4-FFF2-40B4-BE49-F238E27FC236}">
                <a16:creationId xmlns:a16="http://schemas.microsoft.com/office/drawing/2014/main" id="{0AD68481-DF80-4AEB-ADE2-006BA3523413}"/>
              </a:ext>
            </a:extLst>
          </p:cNvPr>
          <p:cNvGrpSpPr/>
          <p:nvPr/>
        </p:nvGrpSpPr>
        <p:grpSpPr>
          <a:xfrm>
            <a:off x="0" y="79926"/>
            <a:ext cx="6952022" cy="862031"/>
            <a:chOff x="4173984" y="4550066"/>
            <a:chExt cx="7828930" cy="1755026"/>
          </a:xfrm>
        </p:grpSpPr>
        <p:sp>
          <p:nvSpPr>
            <p:cNvPr id="35" name="Rectangle 34">
              <a:extLst>
                <a:ext uri="{FF2B5EF4-FFF2-40B4-BE49-F238E27FC236}">
                  <a16:creationId xmlns:a16="http://schemas.microsoft.com/office/drawing/2014/main" id="{4F53F84C-8933-43A3-BC3C-9599E841154D}"/>
                </a:ext>
              </a:extLst>
            </p:cNvPr>
            <p:cNvSpPr/>
            <p:nvPr/>
          </p:nvSpPr>
          <p:spPr>
            <a:xfrm>
              <a:off x="4241569" y="4550066"/>
              <a:ext cx="7761345" cy="175502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35">
              <a:extLst>
                <a:ext uri="{FF2B5EF4-FFF2-40B4-BE49-F238E27FC236}">
                  <a16:creationId xmlns:a16="http://schemas.microsoft.com/office/drawing/2014/main" id="{14457318-CB9C-4007-9DFD-66FE7D0FC5AB}"/>
                </a:ext>
              </a:extLst>
            </p:cNvPr>
            <p:cNvSpPr/>
            <p:nvPr/>
          </p:nvSpPr>
          <p:spPr>
            <a:xfrm>
              <a:off x="4309153" y="4650592"/>
              <a:ext cx="7626177" cy="1553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36">
              <a:extLst>
                <a:ext uri="{FF2B5EF4-FFF2-40B4-BE49-F238E27FC236}">
                  <a16:creationId xmlns:a16="http://schemas.microsoft.com/office/drawing/2014/main" id="{19503DE0-E3DC-49C9-90CF-C8B30884FAB5}"/>
                </a:ext>
              </a:extLst>
            </p:cNvPr>
            <p:cNvSpPr/>
            <p:nvPr/>
          </p:nvSpPr>
          <p:spPr>
            <a:xfrm>
              <a:off x="4370448" y="4717103"/>
              <a:ext cx="7503587" cy="139868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TextBox 37">
              <a:extLst>
                <a:ext uri="{FF2B5EF4-FFF2-40B4-BE49-F238E27FC236}">
                  <a16:creationId xmlns:a16="http://schemas.microsoft.com/office/drawing/2014/main" id="{4D258D43-25A4-41D5-9109-E21D073BD5CA}"/>
                </a:ext>
              </a:extLst>
            </p:cNvPr>
            <p:cNvSpPr txBox="1"/>
            <p:nvPr/>
          </p:nvSpPr>
          <p:spPr>
            <a:xfrm>
              <a:off x="4173984" y="4985431"/>
              <a:ext cx="7700050" cy="862031"/>
            </a:xfrm>
          </p:spPr>
          <p:txBody>
            <a:bodyPr vert="horz" lIns="91440" tIns="45720" rIns="91440" bIns="45720" rtlCol="0" anchor="b">
              <a:normAutofit fontScale="85000" lnSpcReduction="20000"/>
            </a:bodyPr>
            <a:lstStyle/>
            <a:p>
              <a:pPr algn="ctr">
                <a:lnSpc>
                  <a:spcPct val="90000"/>
                </a:lnSpc>
                <a:spcBef>
                  <a:spcPct val="0"/>
                </a:spcBef>
                <a:spcAft>
                  <a:spcPts val="600"/>
                </a:spcAft>
              </a:pPr>
              <a:r>
                <a:rPr lang="en-US" sz="3200" b="1" dirty="0">
                  <a:solidFill>
                    <a:srgbClr val="FFFFFF"/>
                  </a:solidFill>
                  <a:latin typeface="Suez One" panose="00000500000000000000" pitchFamily="2" charset="-79"/>
                  <a:ea typeface="+mj-ea"/>
                  <a:cs typeface="Suez One" panose="00000500000000000000" pitchFamily="2" charset="-79"/>
                </a:rPr>
                <a:t>What we know about Sarah</a:t>
              </a:r>
              <a:endParaRPr lang="en-US" sz="3200" b="1" kern="1200" dirty="0">
                <a:solidFill>
                  <a:srgbClr val="FFFFFF"/>
                </a:solidFill>
                <a:latin typeface="Suez One" panose="00000500000000000000" pitchFamily="2" charset="-79"/>
                <a:ea typeface="+mj-ea"/>
                <a:cs typeface="Suez One" panose="00000500000000000000" pitchFamily="2" charset="-79"/>
              </a:endParaRPr>
            </a:p>
          </p:txBody>
        </p:sp>
      </p:grpSp>
      <p:pic>
        <p:nvPicPr>
          <p:cNvPr id="40" name="Picture 39">
            <a:extLst>
              <a:ext uri="{FF2B5EF4-FFF2-40B4-BE49-F238E27FC236}">
                <a16:creationId xmlns:a16="http://schemas.microsoft.com/office/drawing/2014/main" id="{78DDB277-DAAD-4F19-BA41-D46992BE03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2335" y="0"/>
            <a:ext cx="1052573" cy="1052573"/>
          </a:xfrm>
          <a:prstGeom prst="rect">
            <a:avLst/>
          </a:prstGeom>
        </p:spPr>
      </p:pic>
      <p:sp>
        <p:nvSpPr>
          <p:cNvPr id="23" name="Rectangle: Rounded Corners 22">
            <a:extLst>
              <a:ext uri="{FF2B5EF4-FFF2-40B4-BE49-F238E27FC236}">
                <a16:creationId xmlns:a16="http://schemas.microsoft.com/office/drawing/2014/main" id="{E509C5F2-F6B8-4F34-BB7B-218C1EBDBD59}"/>
              </a:ext>
            </a:extLst>
          </p:cNvPr>
          <p:cNvSpPr/>
          <p:nvPr/>
        </p:nvSpPr>
        <p:spPr>
          <a:xfrm>
            <a:off x="4883799" y="1073754"/>
            <a:ext cx="5971078" cy="4917630"/>
          </a:xfrm>
          <a:prstGeom prst="roundRect">
            <a:avLst>
              <a:gd name="adj" fmla="val 15246"/>
            </a:avLst>
          </a:prstGeom>
          <a:solidFill>
            <a:srgbClr val="E537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074" name="Picture 2" descr="Royal Goddaughter to Queen Victoria, Sarah Forbes Bonetta | The Mary Sue">
            <a:extLst>
              <a:ext uri="{FF2B5EF4-FFF2-40B4-BE49-F238E27FC236}">
                <a16:creationId xmlns:a16="http://schemas.microsoft.com/office/drawing/2014/main" id="{AF551142-5B3E-4A53-8F58-12948D29EF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029" y="2098674"/>
            <a:ext cx="4639205" cy="2924411"/>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3AA0A1C6-501F-4489-B180-3291332F2E23}"/>
              </a:ext>
            </a:extLst>
          </p:cNvPr>
          <p:cNvGrpSpPr/>
          <p:nvPr/>
        </p:nvGrpSpPr>
        <p:grpSpPr>
          <a:xfrm>
            <a:off x="5109461" y="1374848"/>
            <a:ext cx="5519753" cy="4315441"/>
            <a:chOff x="5108205" y="1476811"/>
            <a:chExt cx="5519753" cy="4315441"/>
          </a:xfrm>
        </p:grpSpPr>
        <p:sp>
          <p:nvSpPr>
            <p:cNvPr id="28" name="Rectangle: Rounded Corners 27">
              <a:extLst>
                <a:ext uri="{FF2B5EF4-FFF2-40B4-BE49-F238E27FC236}">
                  <a16:creationId xmlns:a16="http://schemas.microsoft.com/office/drawing/2014/main" id="{7AD18A4C-DA16-4659-BF63-8853D9193A3B}"/>
                </a:ext>
              </a:extLst>
            </p:cNvPr>
            <p:cNvSpPr/>
            <p:nvPr/>
          </p:nvSpPr>
          <p:spPr>
            <a:xfrm>
              <a:off x="5108206" y="1476811"/>
              <a:ext cx="5519752" cy="43506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latin typeface="Raleway" pitchFamily="2" charset="0"/>
                </a:rPr>
                <a:t>She was born into Nigerian Royalty</a:t>
              </a:r>
            </a:p>
          </p:txBody>
        </p:sp>
        <p:sp>
          <p:nvSpPr>
            <p:cNvPr id="29" name="Rectangle: Rounded Corners 28">
              <a:extLst>
                <a:ext uri="{FF2B5EF4-FFF2-40B4-BE49-F238E27FC236}">
                  <a16:creationId xmlns:a16="http://schemas.microsoft.com/office/drawing/2014/main" id="{60734D20-8B10-4BAE-BDEC-A273E631895E}"/>
                </a:ext>
              </a:extLst>
            </p:cNvPr>
            <p:cNvSpPr/>
            <p:nvPr/>
          </p:nvSpPr>
          <p:spPr>
            <a:xfrm>
              <a:off x="5108205" y="1960920"/>
              <a:ext cx="5519752" cy="43506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latin typeface="Raleway" pitchFamily="2" charset="0"/>
                </a:rPr>
                <a:t>She was captured during a war and enslaved aged 5</a:t>
              </a:r>
            </a:p>
          </p:txBody>
        </p:sp>
        <p:sp>
          <p:nvSpPr>
            <p:cNvPr id="30" name="Rectangle: Rounded Corners 29">
              <a:extLst>
                <a:ext uri="{FF2B5EF4-FFF2-40B4-BE49-F238E27FC236}">
                  <a16:creationId xmlns:a16="http://schemas.microsoft.com/office/drawing/2014/main" id="{C9AC7C10-21A4-432E-A042-66574D86CA17}"/>
                </a:ext>
              </a:extLst>
            </p:cNvPr>
            <p:cNvSpPr/>
            <p:nvPr/>
          </p:nvSpPr>
          <p:spPr>
            <a:xfrm>
              <a:off x="5108205" y="2448261"/>
              <a:ext cx="5519752" cy="43506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latin typeface="Raleway" pitchFamily="2" charset="0"/>
                </a:rPr>
                <a:t>Liberated from slavery by a Naval officer</a:t>
              </a:r>
            </a:p>
          </p:txBody>
        </p:sp>
        <p:sp>
          <p:nvSpPr>
            <p:cNvPr id="39" name="Rectangle: Rounded Corners 38">
              <a:extLst>
                <a:ext uri="{FF2B5EF4-FFF2-40B4-BE49-F238E27FC236}">
                  <a16:creationId xmlns:a16="http://schemas.microsoft.com/office/drawing/2014/main" id="{4585A946-96DA-4C15-910F-544FF10BA053}"/>
                </a:ext>
              </a:extLst>
            </p:cNvPr>
            <p:cNvSpPr/>
            <p:nvPr/>
          </p:nvSpPr>
          <p:spPr>
            <a:xfrm>
              <a:off x="5108205" y="2927972"/>
              <a:ext cx="5519752" cy="43506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latin typeface="Raleway" pitchFamily="2" charset="0"/>
                </a:rPr>
                <a:t>Travelled to England and met Queen Victoria in 1850</a:t>
              </a:r>
            </a:p>
          </p:txBody>
        </p:sp>
        <p:sp>
          <p:nvSpPr>
            <p:cNvPr id="46" name="Rectangle: Rounded Corners 45">
              <a:extLst>
                <a:ext uri="{FF2B5EF4-FFF2-40B4-BE49-F238E27FC236}">
                  <a16:creationId xmlns:a16="http://schemas.microsoft.com/office/drawing/2014/main" id="{15C837A5-087E-4C5F-AD40-E24C2DC17B2A}"/>
                </a:ext>
              </a:extLst>
            </p:cNvPr>
            <p:cNvSpPr/>
            <p:nvPr/>
          </p:nvSpPr>
          <p:spPr>
            <a:xfrm>
              <a:off x="5108205" y="3415352"/>
              <a:ext cx="5519752" cy="43506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latin typeface="Raleway" pitchFamily="2" charset="0"/>
                </a:rPr>
                <a:t>Educated in Freetown Sierra Leone, she was known for her intellect</a:t>
              </a:r>
            </a:p>
          </p:txBody>
        </p:sp>
        <p:sp>
          <p:nvSpPr>
            <p:cNvPr id="47" name="Rectangle: Rounded Corners 46">
              <a:extLst>
                <a:ext uri="{FF2B5EF4-FFF2-40B4-BE49-F238E27FC236}">
                  <a16:creationId xmlns:a16="http://schemas.microsoft.com/office/drawing/2014/main" id="{E5AE19E4-360C-4ACD-B389-89EF3E276334}"/>
                </a:ext>
              </a:extLst>
            </p:cNvPr>
            <p:cNvSpPr/>
            <p:nvPr/>
          </p:nvSpPr>
          <p:spPr>
            <a:xfrm>
              <a:off x="5108205" y="3902732"/>
              <a:ext cx="5519752" cy="43506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latin typeface="Raleway" pitchFamily="2" charset="0"/>
                </a:rPr>
                <a:t>She lived in Gillingham, Kent as a teenager</a:t>
              </a:r>
            </a:p>
          </p:txBody>
        </p:sp>
        <p:sp>
          <p:nvSpPr>
            <p:cNvPr id="48" name="Rectangle: Rounded Corners 47">
              <a:extLst>
                <a:ext uri="{FF2B5EF4-FFF2-40B4-BE49-F238E27FC236}">
                  <a16:creationId xmlns:a16="http://schemas.microsoft.com/office/drawing/2014/main" id="{F7C7403B-4F0F-4A06-A2B1-DDF99DD237BC}"/>
                </a:ext>
              </a:extLst>
            </p:cNvPr>
            <p:cNvSpPr/>
            <p:nvPr/>
          </p:nvSpPr>
          <p:spPr>
            <a:xfrm>
              <a:off x="5108205" y="4381483"/>
              <a:ext cx="5519752" cy="43506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latin typeface="Raleway" pitchFamily="2" charset="0"/>
                </a:rPr>
                <a:t>Married James Pinson </a:t>
              </a:r>
              <a:r>
                <a:rPr lang="en-GB" sz="1400" dirty="0" err="1">
                  <a:solidFill>
                    <a:schemeClr val="tx1"/>
                  </a:solidFill>
                  <a:latin typeface="Raleway" pitchFamily="2" charset="0"/>
                </a:rPr>
                <a:t>Labulo</a:t>
              </a:r>
              <a:r>
                <a:rPr lang="en-GB" sz="1400" dirty="0">
                  <a:solidFill>
                    <a:schemeClr val="tx1"/>
                  </a:solidFill>
                  <a:latin typeface="Raleway" pitchFamily="2" charset="0"/>
                </a:rPr>
                <a:t> Davies in 1862</a:t>
              </a:r>
            </a:p>
          </p:txBody>
        </p:sp>
        <p:sp>
          <p:nvSpPr>
            <p:cNvPr id="49" name="Rectangle: Rounded Corners 48">
              <a:extLst>
                <a:ext uri="{FF2B5EF4-FFF2-40B4-BE49-F238E27FC236}">
                  <a16:creationId xmlns:a16="http://schemas.microsoft.com/office/drawing/2014/main" id="{6E33DC87-628D-45F3-B0CE-C8CF459A8EB4}"/>
                </a:ext>
              </a:extLst>
            </p:cNvPr>
            <p:cNvSpPr/>
            <p:nvPr/>
          </p:nvSpPr>
          <p:spPr>
            <a:xfrm>
              <a:off x="5108205" y="4869337"/>
              <a:ext cx="5519752" cy="43506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latin typeface="Raleway" pitchFamily="2" charset="0"/>
                </a:rPr>
                <a:t>Had 3 children called Victoria, Arthur and Stella</a:t>
              </a:r>
            </a:p>
          </p:txBody>
        </p:sp>
        <p:sp>
          <p:nvSpPr>
            <p:cNvPr id="50" name="Rectangle: Rounded Corners 49">
              <a:extLst>
                <a:ext uri="{FF2B5EF4-FFF2-40B4-BE49-F238E27FC236}">
                  <a16:creationId xmlns:a16="http://schemas.microsoft.com/office/drawing/2014/main" id="{09BA849F-1378-4FE7-ACA0-CAF92168E242}"/>
                </a:ext>
              </a:extLst>
            </p:cNvPr>
            <p:cNvSpPr/>
            <p:nvPr/>
          </p:nvSpPr>
          <p:spPr>
            <a:xfrm>
              <a:off x="5108205" y="5357191"/>
              <a:ext cx="5519752" cy="43506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latin typeface="Raleway" pitchFamily="2" charset="0"/>
                </a:rPr>
                <a:t>Died in Madeira, Portugal in 1880 aged 37</a:t>
              </a:r>
            </a:p>
          </p:txBody>
        </p:sp>
      </p:grpSp>
    </p:spTree>
    <p:extLst>
      <p:ext uri="{BB962C8B-B14F-4D97-AF65-F5344CB8AC3E}">
        <p14:creationId xmlns:p14="http://schemas.microsoft.com/office/powerpoint/2010/main" val="911645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C943E735-3F7A-4692-A4F2-E78C67C8C1DB}"/>
              </a:ext>
            </a:extLst>
          </p:cNvPr>
          <p:cNvCxnSpPr>
            <a:cxnSpLocks/>
          </p:cNvCxnSpPr>
          <p:nvPr/>
        </p:nvCxnSpPr>
        <p:spPr>
          <a:xfrm>
            <a:off x="5277033" y="5579134"/>
            <a:ext cx="567710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6DF0F22-FFF1-4C02-960A-8E91A1B09579}"/>
              </a:ext>
            </a:extLst>
          </p:cNvPr>
          <p:cNvSpPr txBox="1"/>
          <p:nvPr/>
        </p:nvSpPr>
        <p:spPr>
          <a:xfrm>
            <a:off x="4235280" y="5179848"/>
            <a:ext cx="7761345" cy="862031"/>
          </a:xfrm>
        </p:spPr>
        <p:txBody>
          <a:bodyPr vert="horz" lIns="91440" tIns="45720" rIns="91440" bIns="45720" rtlCol="0" anchor="b">
            <a:normAutofit/>
          </a:bodyPr>
          <a:lstStyle/>
          <a:p>
            <a:pPr algn="ctr">
              <a:lnSpc>
                <a:spcPct val="90000"/>
              </a:lnSpc>
              <a:spcBef>
                <a:spcPct val="0"/>
              </a:spcBef>
              <a:spcAft>
                <a:spcPts val="600"/>
              </a:spcAft>
            </a:pPr>
            <a:r>
              <a:rPr lang="en-US" sz="2400" kern="1200" dirty="0">
                <a:solidFill>
                  <a:srgbClr val="FFFFFF"/>
                </a:solidFill>
                <a:latin typeface="Raleway" pitchFamily="2" charset="0"/>
                <a:ea typeface="+mj-ea"/>
                <a:cs typeface="Suez One" panose="00000500000000000000" pitchFamily="2" charset="-79"/>
              </a:rPr>
              <a:t>People who have made a positive change</a:t>
            </a:r>
          </a:p>
        </p:txBody>
      </p:sp>
      <p:pic>
        <p:nvPicPr>
          <p:cNvPr id="4" name="Picture 3" descr="Chart, waterfall chart&#10;&#10;Description automatically generated">
            <a:extLst>
              <a:ext uri="{FF2B5EF4-FFF2-40B4-BE49-F238E27FC236}">
                <a16:creationId xmlns:a16="http://schemas.microsoft.com/office/drawing/2014/main" id="{E0D14438-C06F-4D8A-851E-BCA36E89C3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07"/>
            <a:ext cx="12192000" cy="6858000"/>
          </a:xfrm>
          <a:prstGeom prst="rect">
            <a:avLst/>
          </a:prstGeom>
        </p:spPr>
      </p:pic>
      <p:sp>
        <p:nvSpPr>
          <p:cNvPr id="32" name="Rectangle 31">
            <a:extLst>
              <a:ext uri="{FF2B5EF4-FFF2-40B4-BE49-F238E27FC236}">
                <a16:creationId xmlns:a16="http://schemas.microsoft.com/office/drawing/2014/main" id="{E5CF1A0A-B5E9-4613-8922-0E6D2693BA63}"/>
              </a:ext>
            </a:extLst>
          </p:cNvPr>
          <p:cNvSpPr/>
          <p:nvPr/>
        </p:nvSpPr>
        <p:spPr>
          <a:xfrm>
            <a:off x="1" y="-161717"/>
            <a:ext cx="12192000" cy="941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4" name="Group 33">
            <a:extLst>
              <a:ext uri="{FF2B5EF4-FFF2-40B4-BE49-F238E27FC236}">
                <a16:creationId xmlns:a16="http://schemas.microsoft.com/office/drawing/2014/main" id="{0AD68481-DF80-4AEB-ADE2-006BA3523413}"/>
              </a:ext>
            </a:extLst>
          </p:cNvPr>
          <p:cNvGrpSpPr/>
          <p:nvPr/>
        </p:nvGrpSpPr>
        <p:grpSpPr>
          <a:xfrm>
            <a:off x="0" y="79926"/>
            <a:ext cx="6952022" cy="862031"/>
            <a:chOff x="4173984" y="4550066"/>
            <a:chExt cx="7828930" cy="1755026"/>
          </a:xfrm>
        </p:grpSpPr>
        <p:sp>
          <p:nvSpPr>
            <p:cNvPr id="35" name="Rectangle 34">
              <a:extLst>
                <a:ext uri="{FF2B5EF4-FFF2-40B4-BE49-F238E27FC236}">
                  <a16:creationId xmlns:a16="http://schemas.microsoft.com/office/drawing/2014/main" id="{4F53F84C-8933-43A3-BC3C-9599E841154D}"/>
                </a:ext>
              </a:extLst>
            </p:cNvPr>
            <p:cNvSpPr/>
            <p:nvPr/>
          </p:nvSpPr>
          <p:spPr>
            <a:xfrm>
              <a:off x="4241569" y="4550066"/>
              <a:ext cx="7761345" cy="175502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35">
              <a:extLst>
                <a:ext uri="{FF2B5EF4-FFF2-40B4-BE49-F238E27FC236}">
                  <a16:creationId xmlns:a16="http://schemas.microsoft.com/office/drawing/2014/main" id="{14457318-CB9C-4007-9DFD-66FE7D0FC5AB}"/>
                </a:ext>
              </a:extLst>
            </p:cNvPr>
            <p:cNvSpPr/>
            <p:nvPr/>
          </p:nvSpPr>
          <p:spPr>
            <a:xfrm>
              <a:off x="4309153" y="4650592"/>
              <a:ext cx="7626177" cy="1553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36">
              <a:extLst>
                <a:ext uri="{FF2B5EF4-FFF2-40B4-BE49-F238E27FC236}">
                  <a16:creationId xmlns:a16="http://schemas.microsoft.com/office/drawing/2014/main" id="{19503DE0-E3DC-49C9-90CF-C8B30884FAB5}"/>
                </a:ext>
              </a:extLst>
            </p:cNvPr>
            <p:cNvSpPr/>
            <p:nvPr/>
          </p:nvSpPr>
          <p:spPr>
            <a:xfrm>
              <a:off x="4370448" y="4717103"/>
              <a:ext cx="7503587" cy="139868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TextBox 37">
              <a:extLst>
                <a:ext uri="{FF2B5EF4-FFF2-40B4-BE49-F238E27FC236}">
                  <a16:creationId xmlns:a16="http://schemas.microsoft.com/office/drawing/2014/main" id="{4D258D43-25A4-41D5-9109-E21D073BD5CA}"/>
                </a:ext>
              </a:extLst>
            </p:cNvPr>
            <p:cNvSpPr txBox="1"/>
            <p:nvPr/>
          </p:nvSpPr>
          <p:spPr>
            <a:xfrm>
              <a:off x="4173984" y="4985431"/>
              <a:ext cx="7700050" cy="862031"/>
            </a:xfrm>
          </p:spPr>
          <p:txBody>
            <a:bodyPr vert="horz" lIns="91440" tIns="45720" rIns="91440" bIns="45720" rtlCol="0" anchor="b">
              <a:normAutofit fontScale="85000" lnSpcReduction="20000"/>
            </a:bodyPr>
            <a:lstStyle/>
            <a:p>
              <a:pPr algn="ctr">
                <a:lnSpc>
                  <a:spcPct val="90000"/>
                </a:lnSpc>
                <a:spcBef>
                  <a:spcPct val="0"/>
                </a:spcBef>
                <a:spcAft>
                  <a:spcPts val="600"/>
                </a:spcAft>
              </a:pPr>
              <a:r>
                <a:rPr lang="en-US" sz="3200" b="1" dirty="0">
                  <a:solidFill>
                    <a:srgbClr val="FFFFFF"/>
                  </a:solidFill>
                  <a:latin typeface="Suez One" panose="00000500000000000000" pitchFamily="2" charset="-79"/>
                  <a:ea typeface="+mj-ea"/>
                  <a:cs typeface="Suez One" panose="00000500000000000000" pitchFamily="2" charset="-79"/>
                </a:rPr>
                <a:t>Activity Time</a:t>
              </a:r>
              <a:endParaRPr lang="en-US" sz="3200" b="1" kern="1200" dirty="0">
                <a:solidFill>
                  <a:srgbClr val="FFFFFF"/>
                </a:solidFill>
                <a:latin typeface="Suez One" panose="00000500000000000000" pitchFamily="2" charset="-79"/>
                <a:ea typeface="+mj-ea"/>
                <a:cs typeface="Suez One" panose="00000500000000000000" pitchFamily="2" charset="-79"/>
              </a:endParaRPr>
            </a:p>
          </p:txBody>
        </p:sp>
      </p:grpSp>
      <p:pic>
        <p:nvPicPr>
          <p:cNvPr id="40" name="Picture 39">
            <a:extLst>
              <a:ext uri="{FF2B5EF4-FFF2-40B4-BE49-F238E27FC236}">
                <a16:creationId xmlns:a16="http://schemas.microsoft.com/office/drawing/2014/main" id="{78DDB277-DAAD-4F19-BA41-D46992BE03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2335" y="0"/>
            <a:ext cx="1052573" cy="1052573"/>
          </a:xfrm>
          <a:prstGeom prst="rect">
            <a:avLst/>
          </a:prstGeom>
        </p:spPr>
      </p:pic>
      <p:sp>
        <p:nvSpPr>
          <p:cNvPr id="23" name="Rectangle: Rounded Corners 22">
            <a:extLst>
              <a:ext uri="{FF2B5EF4-FFF2-40B4-BE49-F238E27FC236}">
                <a16:creationId xmlns:a16="http://schemas.microsoft.com/office/drawing/2014/main" id="{E509C5F2-F6B8-4F34-BB7B-218C1EBDBD59}"/>
              </a:ext>
            </a:extLst>
          </p:cNvPr>
          <p:cNvSpPr/>
          <p:nvPr/>
        </p:nvSpPr>
        <p:spPr>
          <a:xfrm>
            <a:off x="4883800" y="1038944"/>
            <a:ext cx="5971078" cy="4917630"/>
          </a:xfrm>
          <a:prstGeom prst="roundRect">
            <a:avLst>
              <a:gd name="adj" fmla="val 15246"/>
            </a:avLst>
          </a:prstGeom>
          <a:solidFill>
            <a:srgbClr val="FAB0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9" name="Group 28">
            <a:extLst>
              <a:ext uri="{FF2B5EF4-FFF2-40B4-BE49-F238E27FC236}">
                <a16:creationId xmlns:a16="http://schemas.microsoft.com/office/drawing/2014/main" id="{D34EC5A5-7872-4000-AEC2-C42C1C52487A}"/>
              </a:ext>
            </a:extLst>
          </p:cNvPr>
          <p:cNvGrpSpPr/>
          <p:nvPr/>
        </p:nvGrpSpPr>
        <p:grpSpPr>
          <a:xfrm>
            <a:off x="5109462" y="1442998"/>
            <a:ext cx="5519754" cy="4169535"/>
            <a:chOff x="4349720" y="1790892"/>
            <a:chExt cx="5519754" cy="4169535"/>
          </a:xfrm>
        </p:grpSpPr>
        <p:sp>
          <p:nvSpPr>
            <p:cNvPr id="30" name="Rectangle: Rounded Corners 29">
              <a:extLst>
                <a:ext uri="{FF2B5EF4-FFF2-40B4-BE49-F238E27FC236}">
                  <a16:creationId xmlns:a16="http://schemas.microsoft.com/office/drawing/2014/main" id="{4A811B67-7476-4228-9C36-0FEAE52A1F34}"/>
                </a:ext>
              </a:extLst>
            </p:cNvPr>
            <p:cNvSpPr/>
            <p:nvPr/>
          </p:nvSpPr>
          <p:spPr>
            <a:xfrm>
              <a:off x="4349720" y="1790892"/>
              <a:ext cx="5519754" cy="7832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latin typeface="Raleway" pitchFamily="2" charset="0"/>
                </a:rPr>
                <a:t>Why did Sarah, a Nigerian princess, find herself living in Britain?</a:t>
              </a:r>
            </a:p>
          </p:txBody>
        </p:sp>
        <p:sp>
          <p:nvSpPr>
            <p:cNvPr id="39" name="Rectangle: Rounded Corners 38">
              <a:extLst>
                <a:ext uri="{FF2B5EF4-FFF2-40B4-BE49-F238E27FC236}">
                  <a16:creationId xmlns:a16="http://schemas.microsoft.com/office/drawing/2014/main" id="{7DF8D6B2-F4ED-42D2-A30F-C56330D55626}"/>
                </a:ext>
              </a:extLst>
            </p:cNvPr>
            <p:cNvSpPr/>
            <p:nvPr/>
          </p:nvSpPr>
          <p:spPr>
            <a:xfrm>
              <a:off x="4349722" y="2634872"/>
              <a:ext cx="5519752" cy="78057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latin typeface="Raleway" pitchFamily="2" charset="0"/>
                </a:rPr>
                <a:t>Why did Queen Victoria take such a strong liking to Sarah?</a:t>
              </a:r>
            </a:p>
          </p:txBody>
        </p:sp>
        <p:sp>
          <p:nvSpPr>
            <p:cNvPr id="46" name="Rectangle: Rounded Corners 45">
              <a:extLst>
                <a:ext uri="{FF2B5EF4-FFF2-40B4-BE49-F238E27FC236}">
                  <a16:creationId xmlns:a16="http://schemas.microsoft.com/office/drawing/2014/main" id="{E7125E75-3300-4F33-85EC-DCA545D53643}"/>
                </a:ext>
              </a:extLst>
            </p:cNvPr>
            <p:cNvSpPr/>
            <p:nvPr/>
          </p:nvSpPr>
          <p:spPr>
            <a:xfrm>
              <a:off x="4349721" y="3483298"/>
              <a:ext cx="5519752" cy="78057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latin typeface="Raleway" pitchFamily="2" charset="0"/>
                </a:rPr>
                <a:t>What aspects of Sarah’s life did you find most interesting?</a:t>
              </a:r>
            </a:p>
          </p:txBody>
        </p:sp>
        <p:sp>
          <p:nvSpPr>
            <p:cNvPr id="47" name="Rectangle: Rounded Corners 46">
              <a:extLst>
                <a:ext uri="{FF2B5EF4-FFF2-40B4-BE49-F238E27FC236}">
                  <a16:creationId xmlns:a16="http://schemas.microsoft.com/office/drawing/2014/main" id="{11576381-6D89-4D4F-A65E-5CFCFB891B71}"/>
                </a:ext>
              </a:extLst>
            </p:cNvPr>
            <p:cNvSpPr/>
            <p:nvPr/>
          </p:nvSpPr>
          <p:spPr>
            <a:xfrm>
              <a:off x="4349720" y="4337545"/>
              <a:ext cx="5519752" cy="78057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latin typeface="Raleway" pitchFamily="2" charset="0"/>
                </a:rPr>
                <a:t>How would life have been different for black people living in Victorian era Britain?</a:t>
              </a:r>
            </a:p>
          </p:txBody>
        </p:sp>
        <p:sp>
          <p:nvSpPr>
            <p:cNvPr id="48" name="Rectangle: Rounded Corners 47">
              <a:extLst>
                <a:ext uri="{FF2B5EF4-FFF2-40B4-BE49-F238E27FC236}">
                  <a16:creationId xmlns:a16="http://schemas.microsoft.com/office/drawing/2014/main" id="{EB9E004F-EB00-4873-BC9C-9671CE69DEED}"/>
                </a:ext>
              </a:extLst>
            </p:cNvPr>
            <p:cNvSpPr/>
            <p:nvPr/>
          </p:nvSpPr>
          <p:spPr>
            <a:xfrm>
              <a:off x="4375106" y="5179848"/>
              <a:ext cx="5494366" cy="78057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latin typeface="Raleway" pitchFamily="2" charset="0"/>
                </a:rPr>
                <a:t>How would Sarah’s status as a Goddaughter to Queen Victoria have impacted her life?</a:t>
              </a:r>
            </a:p>
          </p:txBody>
        </p:sp>
      </p:grpSp>
      <p:pic>
        <p:nvPicPr>
          <p:cNvPr id="4098" name="Picture 2" descr="African princess, Victoria's goddaughter – Bax of Things">
            <a:extLst>
              <a:ext uri="{FF2B5EF4-FFF2-40B4-BE49-F238E27FC236}">
                <a16:creationId xmlns:a16="http://schemas.microsoft.com/office/drawing/2014/main" id="{AD677E1E-F9EF-47CA-8DBE-EA576707FB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824" y="2286978"/>
            <a:ext cx="4667144" cy="2500754"/>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327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C943E735-3F7A-4692-A4F2-E78C67C8C1DB}"/>
              </a:ext>
            </a:extLst>
          </p:cNvPr>
          <p:cNvCxnSpPr>
            <a:cxnSpLocks/>
          </p:cNvCxnSpPr>
          <p:nvPr/>
        </p:nvCxnSpPr>
        <p:spPr>
          <a:xfrm>
            <a:off x="5277033" y="5579134"/>
            <a:ext cx="567710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6DF0F22-FFF1-4C02-960A-8E91A1B09579}"/>
              </a:ext>
            </a:extLst>
          </p:cNvPr>
          <p:cNvSpPr txBox="1"/>
          <p:nvPr/>
        </p:nvSpPr>
        <p:spPr>
          <a:xfrm>
            <a:off x="4235280" y="5179848"/>
            <a:ext cx="7761345" cy="862031"/>
          </a:xfrm>
        </p:spPr>
        <p:txBody>
          <a:bodyPr vert="horz" lIns="91440" tIns="45720" rIns="91440" bIns="45720" rtlCol="0" anchor="b">
            <a:normAutofit/>
          </a:bodyPr>
          <a:lstStyle/>
          <a:p>
            <a:pPr algn="ctr">
              <a:lnSpc>
                <a:spcPct val="90000"/>
              </a:lnSpc>
              <a:spcBef>
                <a:spcPct val="0"/>
              </a:spcBef>
              <a:spcAft>
                <a:spcPts val="600"/>
              </a:spcAft>
            </a:pPr>
            <a:r>
              <a:rPr lang="en-US" sz="2400" kern="1200" dirty="0">
                <a:solidFill>
                  <a:srgbClr val="FFFFFF"/>
                </a:solidFill>
                <a:latin typeface="Raleway" pitchFamily="2" charset="0"/>
                <a:ea typeface="+mj-ea"/>
                <a:cs typeface="Suez One" panose="00000500000000000000" pitchFamily="2" charset="-79"/>
              </a:rPr>
              <a:t>People who have made a positive change</a:t>
            </a:r>
          </a:p>
        </p:txBody>
      </p:sp>
      <p:pic>
        <p:nvPicPr>
          <p:cNvPr id="4" name="Picture 3" descr="Chart, waterfall chart&#10;&#10;Description automatically generated">
            <a:extLst>
              <a:ext uri="{FF2B5EF4-FFF2-40B4-BE49-F238E27FC236}">
                <a16:creationId xmlns:a16="http://schemas.microsoft.com/office/drawing/2014/main" id="{E0D14438-C06F-4D8A-851E-BCA36E89C3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9" name="Rectangle 28">
            <a:extLst>
              <a:ext uri="{FF2B5EF4-FFF2-40B4-BE49-F238E27FC236}">
                <a16:creationId xmlns:a16="http://schemas.microsoft.com/office/drawing/2014/main" id="{87C6BF06-36FC-40DE-836A-EE7FDA7E97F6}"/>
              </a:ext>
            </a:extLst>
          </p:cNvPr>
          <p:cNvSpPr/>
          <p:nvPr/>
        </p:nvSpPr>
        <p:spPr>
          <a:xfrm>
            <a:off x="0" y="-161717"/>
            <a:ext cx="12192000" cy="941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5" name="Picture 2" descr="Crater High BIS :: Sinks' English Portfolio | World map printable, African  countries map, Africa map">
            <a:extLst>
              <a:ext uri="{FF2B5EF4-FFF2-40B4-BE49-F238E27FC236}">
                <a16:creationId xmlns:a16="http://schemas.microsoft.com/office/drawing/2014/main" id="{94B87651-BCA5-46D9-ADB8-ECEB9680AD8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60" b="2081"/>
          <a:stretch/>
        </p:blipFill>
        <p:spPr bwMode="auto">
          <a:xfrm>
            <a:off x="6679319" y="714180"/>
            <a:ext cx="4721319" cy="5291074"/>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D975E1DC-5E11-48F1-8EE1-E49FE14CB167}"/>
              </a:ext>
            </a:extLst>
          </p:cNvPr>
          <p:cNvGrpSpPr/>
          <p:nvPr/>
        </p:nvGrpSpPr>
        <p:grpSpPr>
          <a:xfrm>
            <a:off x="0" y="79926"/>
            <a:ext cx="6952022" cy="862031"/>
            <a:chOff x="4173984" y="4550066"/>
            <a:chExt cx="7828930" cy="1755026"/>
          </a:xfrm>
        </p:grpSpPr>
        <p:sp>
          <p:nvSpPr>
            <p:cNvPr id="17" name="Rectangle 16">
              <a:extLst>
                <a:ext uri="{FF2B5EF4-FFF2-40B4-BE49-F238E27FC236}">
                  <a16:creationId xmlns:a16="http://schemas.microsoft.com/office/drawing/2014/main" id="{B5B6A9ED-65F5-4E5A-B42F-C3717C4033E3}"/>
                </a:ext>
              </a:extLst>
            </p:cNvPr>
            <p:cNvSpPr/>
            <p:nvPr/>
          </p:nvSpPr>
          <p:spPr>
            <a:xfrm>
              <a:off x="4241569" y="4550066"/>
              <a:ext cx="7761345" cy="175502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27E63E04-9991-4C67-81FD-A22E9AD640C2}"/>
                </a:ext>
              </a:extLst>
            </p:cNvPr>
            <p:cNvSpPr/>
            <p:nvPr/>
          </p:nvSpPr>
          <p:spPr>
            <a:xfrm>
              <a:off x="4309153" y="4650592"/>
              <a:ext cx="7626177" cy="1553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2039E063-499D-4095-BEEA-8F994C126DC2}"/>
                </a:ext>
              </a:extLst>
            </p:cNvPr>
            <p:cNvSpPr/>
            <p:nvPr/>
          </p:nvSpPr>
          <p:spPr>
            <a:xfrm>
              <a:off x="4370448" y="4717103"/>
              <a:ext cx="7503587" cy="139868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a:extLst>
                <a:ext uri="{FF2B5EF4-FFF2-40B4-BE49-F238E27FC236}">
                  <a16:creationId xmlns:a16="http://schemas.microsoft.com/office/drawing/2014/main" id="{9DC37231-6ECC-445B-A905-54D16931D21E}"/>
                </a:ext>
              </a:extLst>
            </p:cNvPr>
            <p:cNvSpPr txBox="1"/>
            <p:nvPr/>
          </p:nvSpPr>
          <p:spPr>
            <a:xfrm>
              <a:off x="4173984" y="4985431"/>
              <a:ext cx="7700050" cy="862031"/>
            </a:xfrm>
          </p:spPr>
          <p:txBody>
            <a:bodyPr vert="horz" lIns="91440" tIns="45720" rIns="91440" bIns="45720" rtlCol="0" anchor="b">
              <a:normAutofit fontScale="85000" lnSpcReduction="20000"/>
            </a:bodyPr>
            <a:lstStyle/>
            <a:p>
              <a:pPr algn="ctr">
                <a:lnSpc>
                  <a:spcPct val="90000"/>
                </a:lnSpc>
                <a:spcBef>
                  <a:spcPct val="0"/>
                </a:spcBef>
                <a:spcAft>
                  <a:spcPts val="600"/>
                </a:spcAft>
              </a:pPr>
              <a:r>
                <a:rPr lang="en-US" sz="3200" b="1" dirty="0">
                  <a:solidFill>
                    <a:srgbClr val="FFFFFF"/>
                  </a:solidFill>
                  <a:latin typeface="Suez One" panose="00000500000000000000" pitchFamily="2" charset="-79"/>
                  <a:ea typeface="+mj-ea"/>
                  <a:cs typeface="Suez One" panose="00000500000000000000" pitchFamily="2" charset="-79"/>
                </a:rPr>
                <a:t>Answer Sheet 1</a:t>
              </a:r>
              <a:endParaRPr lang="en-US" sz="3200" b="1" kern="1200" dirty="0">
                <a:solidFill>
                  <a:srgbClr val="FFFFFF"/>
                </a:solidFill>
                <a:latin typeface="Suez One" panose="00000500000000000000" pitchFamily="2" charset="-79"/>
                <a:ea typeface="+mj-ea"/>
                <a:cs typeface="Suez One" panose="00000500000000000000" pitchFamily="2" charset="-79"/>
              </a:endParaRPr>
            </a:p>
          </p:txBody>
        </p:sp>
      </p:grpSp>
      <p:sp>
        <p:nvSpPr>
          <p:cNvPr id="23" name="TextBox 22">
            <a:extLst>
              <a:ext uri="{FF2B5EF4-FFF2-40B4-BE49-F238E27FC236}">
                <a16:creationId xmlns:a16="http://schemas.microsoft.com/office/drawing/2014/main" id="{E4AF3F87-CB02-48BE-A589-DB1886DF3955}"/>
              </a:ext>
            </a:extLst>
          </p:cNvPr>
          <p:cNvSpPr txBox="1"/>
          <p:nvPr/>
        </p:nvSpPr>
        <p:spPr>
          <a:xfrm>
            <a:off x="23307" y="1137661"/>
            <a:ext cx="8423945" cy="338554"/>
          </a:xfrm>
          <a:prstGeom prst="rect">
            <a:avLst/>
          </a:prstGeom>
          <a:noFill/>
        </p:spPr>
        <p:txBody>
          <a:bodyPr wrap="square" rtlCol="0">
            <a:spAutoFit/>
          </a:bodyPr>
          <a:lstStyle/>
          <a:p>
            <a:r>
              <a:rPr lang="en-GB" sz="1600" b="1" dirty="0">
                <a:latin typeface="Raleway" pitchFamily="2" charset="0"/>
              </a:rPr>
              <a:t>Match the land area to the name of the country in Africa.</a:t>
            </a:r>
          </a:p>
        </p:txBody>
      </p:sp>
      <p:pic>
        <p:nvPicPr>
          <p:cNvPr id="30" name="Picture 29">
            <a:extLst>
              <a:ext uri="{FF2B5EF4-FFF2-40B4-BE49-F238E27FC236}">
                <a16:creationId xmlns:a16="http://schemas.microsoft.com/office/drawing/2014/main" id="{F382B288-EFC3-4D5D-8FB1-05F4340235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82335" y="0"/>
            <a:ext cx="1052573" cy="1052573"/>
          </a:xfrm>
          <a:prstGeom prst="rect">
            <a:avLst/>
          </a:prstGeom>
        </p:spPr>
      </p:pic>
      <p:pic>
        <p:nvPicPr>
          <p:cNvPr id="28" name="Picture 4" descr="Special Offer.....Nigeria National Flag 5ft x 3ft: Amazon.co.uk: Kitchen &amp;  Home">
            <a:extLst>
              <a:ext uri="{FF2B5EF4-FFF2-40B4-BE49-F238E27FC236}">
                <a16:creationId xmlns:a16="http://schemas.microsoft.com/office/drawing/2014/main" id="{1EA7D77D-FD4C-4A91-AC28-2C80DB9E91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2444" y="2680767"/>
            <a:ext cx="1535080" cy="92895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Flag of Cameroon - Wikipedia">
            <a:extLst>
              <a:ext uri="{FF2B5EF4-FFF2-40B4-BE49-F238E27FC236}">
                <a16:creationId xmlns:a16="http://schemas.microsoft.com/office/drawing/2014/main" id="{FC89EBB0-F208-40BD-AD15-21C3B0C4676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92444" y="3799753"/>
            <a:ext cx="1503668" cy="88707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0" descr="Flag of the Central African Republic | Britannica">
            <a:extLst>
              <a:ext uri="{FF2B5EF4-FFF2-40B4-BE49-F238E27FC236}">
                <a16:creationId xmlns:a16="http://schemas.microsoft.com/office/drawing/2014/main" id="{0A367B5F-9FDB-4AE5-B776-89F7D2F3F7A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92444" y="4876862"/>
            <a:ext cx="1530170" cy="918102"/>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222B4087-F442-4882-8C6E-6DD5C36181BA}"/>
              </a:ext>
            </a:extLst>
          </p:cNvPr>
          <p:cNvSpPr txBox="1"/>
          <p:nvPr/>
        </p:nvSpPr>
        <p:spPr>
          <a:xfrm>
            <a:off x="2468410" y="2937286"/>
            <a:ext cx="1061380" cy="584775"/>
          </a:xfrm>
          <a:prstGeom prst="rect">
            <a:avLst/>
          </a:prstGeom>
          <a:noFill/>
        </p:spPr>
        <p:txBody>
          <a:bodyPr wrap="square" rtlCol="0">
            <a:spAutoFit/>
          </a:bodyPr>
          <a:lstStyle/>
          <a:p>
            <a:r>
              <a:rPr lang="en-GB" sz="1600" b="1" dirty="0">
                <a:latin typeface="Raleway" pitchFamily="2" charset="0"/>
              </a:rPr>
              <a:t>Nigeria</a:t>
            </a:r>
          </a:p>
          <a:p>
            <a:endParaRPr lang="en-GB" sz="1600" b="1" dirty="0">
              <a:latin typeface="Raleway" pitchFamily="2" charset="0"/>
            </a:endParaRPr>
          </a:p>
        </p:txBody>
      </p:sp>
      <p:sp>
        <p:nvSpPr>
          <p:cNvPr id="34" name="TextBox 33">
            <a:extLst>
              <a:ext uri="{FF2B5EF4-FFF2-40B4-BE49-F238E27FC236}">
                <a16:creationId xmlns:a16="http://schemas.microsoft.com/office/drawing/2014/main" id="{EF67F05D-3B7A-4E6F-BFDF-CF549FD56DD2}"/>
              </a:ext>
            </a:extLst>
          </p:cNvPr>
          <p:cNvSpPr txBox="1"/>
          <p:nvPr/>
        </p:nvSpPr>
        <p:spPr>
          <a:xfrm>
            <a:off x="2470374" y="4059530"/>
            <a:ext cx="1242241" cy="584775"/>
          </a:xfrm>
          <a:prstGeom prst="rect">
            <a:avLst/>
          </a:prstGeom>
          <a:noFill/>
        </p:spPr>
        <p:txBody>
          <a:bodyPr wrap="square" rtlCol="0">
            <a:spAutoFit/>
          </a:bodyPr>
          <a:lstStyle/>
          <a:p>
            <a:r>
              <a:rPr lang="en-GB" sz="1600" b="1" dirty="0">
                <a:latin typeface="Raleway" pitchFamily="2" charset="0"/>
              </a:rPr>
              <a:t>Cameroon</a:t>
            </a:r>
          </a:p>
          <a:p>
            <a:endParaRPr lang="en-GB" sz="1600" b="1" dirty="0">
              <a:latin typeface="Raleway" pitchFamily="2" charset="0"/>
            </a:endParaRPr>
          </a:p>
        </p:txBody>
      </p:sp>
      <p:sp>
        <p:nvSpPr>
          <p:cNvPr id="35" name="TextBox 34">
            <a:extLst>
              <a:ext uri="{FF2B5EF4-FFF2-40B4-BE49-F238E27FC236}">
                <a16:creationId xmlns:a16="http://schemas.microsoft.com/office/drawing/2014/main" id="{99AFCFAF-E2EB-43B8-9617-C6158581BB73}"/>
              </a:ext>
            </a:extLst>
          </p:cNvPr>
          <p:cNvSpPr txBox="1"/>
          <p:nvPr/>
        </p:nvSpPr>
        <p:spPr>
          <a:xfrm>
            <a:off x="2470374" y="5044826"/>
            <a:ext cx="1997216" cy="830997"/>
          </a:xfrm>
          <a:prstGeom prst="rect">
            <a:avLst/>
          </a:prstGeom>
          <a:noFill/>
        </p:spPr>
        <p:txBody>
          <a:bodyPr wrap="square" rtlCol="0">
            <a:spAutoFit/>
          </a:bodyPr>
          <a:lstStyle/>
          <a:p>
            <a:r>
              <a:rPr lang="en-GB" sz="1600" b="1" dirty="0">
                <a:latin typeface="Raleway" pitchFamily="2" charset="0"/>
              </a:rPr>
              <a:t>Central African Republic</a:t>
            </a:r>
          </a:p>
          <a:p>
            <a:endParaRPr lang="en-GB" sz="1600" b="1" dirty="0">
              <a:latin typeface="Raleway" pitchFamily="2" charset="0"/>
            </a:endParaRPr>
          </a:p>
        </p:txBody>
      </p:sp>
      <p:pic>
        <p:nvPicPr>
          <p:cNvPr id="24" name="Picture 4" descr="Special Offer.....Nigeria National Flag 5ft x 3ft: Amazon.co.uk: Kitchen &amp;  Home">
            <a:extLst>
              <a:ext uri="{FF2B5EF4-FFF2-40B4-BE49-F238E27FC236}">
                <a16:creationId xmlns:a16="http://schemas.microsoft.com/office/drawing/2014/main" id="{8B9B3D49-7912-4808-9939-F0B3792603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4219" y="2680767"/>
            <a:ext cx="366973" cy="22207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Flag of Cameroon - Wikipedia">
            <a:extLst>
              <a:ext uri="{FF2B5EF4-FFF2-40B4-BE49-F238E27FC236}">
                <a16:creationId xmlns:a16="http://schemas.microsoft.com/office/drawing/2014/main" id="{ED41339E-5F16-4A95-B53F-E7DCD0E4A7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87921" y="3037863"/>
            <a:ext cx="322479" cy="19024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Flag of the Central African Republic | Britannica">
            <a:extLst>
              <a:ext uri="{FF2B5EF4-FFF2-40B4-BE49-F238E27FC236}">
                <a16:creationId xmlns:a16="http://schemas.microsoft.com/office/drawing/2014/main" id="{5A0A710D-EACF-408B-8C41-90F891CE2DC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3333" y="2902841"/>
            <a:ext cx="331066" cy="19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40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C943E735-3F7A-4692-A4F2-E78C67C8C1DB}"/>
              </a:ext>
            </a:extLst>
          </p:cNvPr>
          <p:cNvCxnSpPr>
            <a:cxnSpLocks/>
          </p:cNvCxnSpPr>
          <p:nvPr/>
        </p:nvCxnSpPr>
        <p:spPr>
          <a:xfrm>
            <a:off x="5277033" y="5579134"/>
            <a:ext cx="567710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6DF0F22-FFF1-4C02-960A-8E91A1B09579}"/>
              </a:ext>
            </a:extLst>
          </p:cNvPr>
          <p:cNvSpPr txBox="1"/>
          <p:nvPr/>
        </p:nvSpPr>
        <p:spPr>
          <a:xfrm>
            <a:off x="4235280" y="5179848"/>
            <a:ext cx="7761345" cy="862031"/>
          </a:xfrm>
        </p:spPr>
        <p:txBody>
          <a:bodyPr vert="horz" lIns="91440" tIns="45720" rIns="91440" bIns="45720" rtlCol="0" anchor="b">
            <a:normAutofit/>
          </a:bodyPr>
          <a:lstStyle/>
          <a:p>
            <a:pPr algn="ctr">
              <a:lnSpc>
                <a:spcPct val="90000"/>
              </a:lnSpc>
              <a:spcBef>
                <a:spcPct val="0"/>
              </a:spcBef>
              <a:spcAft>
                <a:spcPts val="600"/>
              </a:spcAft>
            </a:pPr>
            <a:r>
              <a:rPr lang="en-US" sz="2400" kern="1200" dirty="0">
                <a:solidFill>
                  <a:srgbClr val="FFFFFF"/>
                </a:solidFill>
                <a:latin typeface="Raleway" pitchFamily="2" charset="0"/>
                <a:ea typeface="+mj-ea"/>
                <a:cs typeface="Suez One" panose="00000500000000000000" pitchFamily="2" charset="-79"/>
              </a:rPr>
              <a:t>People who have made a positive change</a:t>
            </a:r>
          </a:p>
        </p:txBody>
      </p:sp>
      <p:pic>
        <p:nvPicPr>
          <p:cNvPr id="4" name="Picture 3" descr="Chart, waterfall chart&#10;&#10;Description automatically generated">
            <a:extLst>
              <a:ext uri="{FF2B5EF4-FFF2-40B4-BE49-F238E27FC236}">
                <a16:creationId xmlns:a16="http://schemas.microsoft.com/office/drawing/2014/main" id="{E0D14438-C06F-4D8A-851E-BCA36E89C3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3" name="Rectangle 32">
            <a:extLst>
              <a:ext uri="{FF2B5EF4-FFF2-40B4-BE49-F238E27FC236}">
                <a16:creationId xmlns:a16="http://schemas.microsoft.com/office/drawing/2014/main" id="{BBC09397-E480-46DA-B7AC-B2F0A15B9412}"/>
              </a:ext>
            </a:extLst>
          </p:cNvPr>
          <p:cNvSpPr/>
          <p:nvPr/>
        </p:nvSpPr>
        <p:spPr>
          <a:xfrm>
            <a:off x="1" y="-161717"/>
            <a:ext cx="12192000" cy="941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5" name="Group 34">
            <a:extLst>
              <a:ext uri="{FF2B5EF4-FFF2-40B4-BE49-F238E27FC236}">
                <a16:creationId xmlns:a16="http://schemas.microsoft.com/office/drawing/2014/main" id="{6952DBFC-0948-4348-BF12-50B2E70EED91}"/>
              </a:ext>
            </a:extLst>
          </p:cNvPr>
          <p:cNvGrpSpPr/>
          <p:nvPr/>
        </p:nvGrpSpPr>
        <p:grpSpPr>
          <a:xfrm>
            <a:off x="0" y="79926"/>
            <a:ext cx="6952022" cy="862031"/>
            <a:chOff x="4173984" y="4550066"/>
            <a:chExt cx="7828930" cy="1755026"/>
          </a:xfrm>
        </p:grpSpPr>
        <p:sp>
          <p:nvSpPr>
            <p:cNvPr id="36" name="Rectangle 35">
              <a:extLst>
                <a:ext uri="{FF2B5EF4-FFF2-40B4-BE49-F238E27FC236}">
                  <a16:creationId xmlns:a16="http://schemas.microsoft.com/office/drawing/2014/main" id="{B92EEFD2-EC7F-43D1-9CED-6C70EF67D491}"/>
                </a:ext>
              </a:extLst>
            </p:cNvPr>
            <p:cNvSpPr/>
            <p:nvPr/>
          </p:nvSpPr>
          <p:spPr>
            <a:xfrm>
              <a:off x="4241569" y="4550066"/>
              <a:ext cx="7761345" cy="175502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36">
              <a:extLst>
                <a:ext uri="{FF2B5EF4-FFF2-40B4-BE49-F238E27FC236}">
                  <a16:creationId xmlns:a16="http://schemas.microsoft.com/office/drawing/2014/main" id="{9FA04E09-35B0-4055-8BA1-87BA7986B6BC}"/>
                </a:ext>
              </a:extLst>
            </p:cNvPr>
            <p:cNvSpPr/>
            <p:nvPr/>
          </p:nvSpPr>
          <p:spPr>
            <a:xfrm>
              <a:off x="4309153" y="4650592"/>
              <a:ext cx="7626177" cy="1553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37">
              <a:extLst>
                <a:ext uri="{FF2B5EF4-FFF2-40B4-BE49-F238E27FC236}">
                  <a16:creationId xmlns:a16="http://schemas.microsoft.com/office/drawing/2014/main" id="{DC4B6288-B2AE-47C3-A8B5-A8F98BFD24F0}"/>
                </a:ext>
              </a:extLst>
            </p:cNvPr>
            <p:cNvSpPr/>
            <p:nvPr/>
          </p:nvSpPr>
          <p:spPr>
            <a:xfrm>
              <a:off x="4370448" y="4717103"/>
              <a:ext cx="7503587" cy="139868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TextBox 38">
              <a:extLst>
                <a:ext uri="{FF2B5EF4-FFF2-40B4-BE49-F238E27FC236}">
                  <a16:creationId xmlns:a16="http://schemas.microsoft.com/office/drawing/2014/main" id="{F6C70B0D-0A06-47BC-A140-F83AF1A53423}"/>
                </a:ext>
              </a:extLst>
            </p:cNvPr>
            <p:cNvSpPr txBox="1"/>
            <p:nvPr/>
          </p:nvSpPr>
          <p:spPr>
            <a:xfrm>
              <a:off x="4173984" y="4985431"/>
              <a:ext cx="7700050" cy="862031"/>
            </a:xfrm>
          </p:spPr>
          <p:txBody>
            <a:bodyPr vert="horz" lIns="91440" tIns="45720" rIns="91440" bIns="45720" rtlCol="0" anchor="b">
              <a:normAutofit fontScale="85000" lnSpcReduction="20000"/>
            </a:bodyPr>
            <a:lstStyle/>
            <a:p>
              <a:pPr algn="ctr">
                <a:lnSpc>
                  <a:spcPct val="90000"/>
                </a:lnSpc>
                <a:spcBef>
                  <a:spcPct val="0"/>
                </a:spcBef>
                <a:spcAft>
                  <a:spcPts val="600"/>
                </a:spcAft>
              </a:pPr>
              <a:r>
                <a:rPr lang="en-US" sz="3200" b="1" dirty="0">
                  <a:solidFill>
                    <a:srgbClr val="FFFFFF"/>
                  </a:solidFill>
                  <a:latin typeface="Suez One" panose="00000500000000000000" pitchFamily="2" charset="-79"/>
                  <a:cs typeface="Suez One" panose="00000500000000000000" pitchFamily="2" charset="-79"/>
                </a:rPr>
                <a:t>Answer Sheet 2 </a:t>
              </a:r>
            </a:p>
          </p:txBody>
        </p:sp>
      </p:grpSp>
      <p:sp>
        <p:nvSpPr>
          <p:cNvPr id="40" name="Rectangle: Rounded Corners 39">
            <a:extLst>
              <a:ext uri="{FF2B5EF4-FFF2-40B4-BE49-F238E27FC236}">
                <a16:creationId xmlns:a16="http://schemas.microsoft.com/office/drawing/2014/main" id="{4C2A4507-8698-4162-B605-E8E0BB181520}"/>
              </a:ext>
            </a:extLst>
          </p:cNvPr>
          <p:cNvSpPr/>
          <p:nvPr/>
        </p:nvSpPr>
        <p:spPr>
          <a:xfrm>
            <a:off x="2138516" y="1021883"/>
            <a:ext cx="7937621" cy="4917630"/>
          </a:xfrm>
          <a:prstGeom prst="roundRect">
            <a:avLst>
              <a:gd name="adj" fmla="val 15246"/>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6" name="Picture 25">
            <a:extLst>
              <a:ext uri="{FF2B5EF4-FFF2-40B4-BE49-F238E27FC236}">
                <a16:creationId xmlns:a16="http://schemas.microsoft.com/office/drawing/2014/main" id="{606F32DD-392E-45B1-8C32-DA5AEDE1D7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2335" y="0"/>
            <a:ext cx="1052573" cy="1052573"/>
          </a:xfrm>
          <a:prstGeom prst="rect">
            <a:avLst/>
          </a:prstGeom>
        </p:spPr>
      </p:pic>
      <p:sp>
        <p:nvSpPr>
          <p:cNvPr id="41" name="Oval 40">
            <a:extLst>
              <a:ext uri="{FF2B5EF4-FFF2-40B4-BE49-F238E27FC236}">
                <a16:creationId xmlns:a16="http://schemas.microsoft.com/office/drawing/2014/main" id="{4F7841DD-5002-45A3-BDDF-03432EE38708}"/>
              </a:ext>
            </a:extLst>
          </p:cNvPr>
          <p:cNvSpPr/>
          <p:nvPr/>
        </p:nvSpPr>
        <p:spPr>
          <a:xfrm>
            <a:off x="9694670" y="3288490"/>
            <a:ext cx="303772" cy="2810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1989AA86-F1AB-439B-9782-6706BEBE50F1}"/>
              </a:ext>
            </a:extLst>
          </p:cNvPr>
          <p:cNvSpPr/>
          <p:nvPr/>
        </p:nvSpPr>
        <p:spPr>
          <a:xfrm>
            <a:off x="2612973" y="1459708"/>
            <a:ext cx="6966054" cy="4102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4F69E91E-B52D-4CCF-86F9-CBF22877F638}"/>
              </a:ext>
            </a:extLst>
          </p:cNvPr>
          <p:cNvSpPr txBox="1"/>
          <p:nvPr/>
        </p:nvSpPr>
        <p:spPr>
          <a:xfrm>
            <a:off x="2566477" y="1524239"/>
            <a:ext cx="7081697" cy="3970318"/>
          </a:xfrm>
          <a:prstGeom prst="rect">
            <a:avLst/>
          </a:prstGeom>
          <a:noFill/>
        </p:spPr>
        <p:txBody>
          <a:bodyPr wrap="square" rtlCol="0">
            <a:spAutoFit/>
          </a:bodyPr>
          <a:lstStyle/>
          <a:p>
            <a:r>
              <a:rPr lang="en-GB" dirty="0">
                <a:latin typeface="Raleway" pitchFamily="2" charset="0"/>
              </a:rPr>
              <a:t>How would life have been different for black people living in Victorian era Britain?</a:t>
            </a:r>
          </a:p>
          <a:p>
            <a:r>
              <a:rPr lang="en-GB" b="1" dirty="0">
                <a:latin typeface="Raleway" pitchFamily="2" charset="0"/>
              </a:rPr>
              <a:t>Black people in Victorian ere Britain were a rarity so would have been treated with curiosity by some and hostility by others. Most black people would have been working class, with average incomes and manual jobs.</a:t>
            </a:r>
          </a:p>
          <a:p>
            <a:endParaRPr lang="en-GB" b="1" dirty="0">
              <a:latin typeface="Raleway" pitchFamily="2" charset="0"/>
            </a:endParaRPr>
          </a:p>
          <a:p>
            <a:r>
              <a:rPr lang="en-GB" dirty="0">
                <a:latin typeface="Raleway" pitchFamily="2" charset="0"/>
              </a:rPr>
              <a:t>How would Sarah’s status as a Goddaughter to Queen Victoria have impacted her life?</a:t>
            </a:r>
          </a:p>
          <a:p>
            <a:r>
              <a:rPr lang="en-GB" b="1" dirty="0">
                <a:latin typeface="Raleway" pitchFamily="2" charset="0"/>
              </a:rPr>
              <a:t>She would have had a far more comfortable life than the average person regardless of their race. She would have had access to a high quality education and opportunities to progress. This is evident in her marriage to a highly successful entrepreneur.</a:t>
            </a:r>
          </a:p>
        </p:txBody>
      </p:sp>
    </p:spTree>
    <p:extLst>
      <p:ext uri="{BB962C8B-B14F-4D97-AF65-F5344CB8AC3E}">
        <p14:creationId xmlns:p14="http://schemas.microsoft.com/office/powerpoint/2010/main" val="32098130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87954ED19E3E94193AE666FCB06988F" ma:contentTypeVersion="13" ma:contentTypeDescription="Create a new document." ma:contentTypeScope="" ma:versionID="0a4e9bcebf475c1fc72810a6863b96e9">
  <xsd:schema xmlns:xsd="http://www.w3.org/2001/XMLSchema" xmlns:xs="http://www.w3.org/2001/XMLSchema" xmlns:p="http://schemas.microsoft.com/office/2006/metadata/properties" xmlns:ns3="a81c9d59-3b11-45ed-a654-17c72637c6fe" xmlns:ns4="e8e2a95b-de0b-45e9-8bd7-309d590435c6" targetNamespace="http://schemas.microsoft.com/office/2006/metadata/properties" ma:root="true" ma:fieldsID="7d0bbdad4a66d43c5e0819f00668a8d9" ns3:_="" ns4:_="">
    <xsd:import namespace="a81c9d59-3b11-45ed-a654-17c72637c6fe"/>
    <xsd:import namespace="e8e2a95b-de0b-45e9-8bd7-309d590435c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1c9d59-3b11-45ed-a654-17c72637c6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8e2a95b-de0b-45e9-8bd7-309d590435c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DCAEA4-53C8-44E7-B71F-D91E998BDB9C}">
  <ds:schemaRefs>
    <ds:schemaRef ds:uri="http://schemas.microsoft.com/sharepoint/v3/contenttype/forms"/>
  </ds:schemaRefs>
</ds:datastoreItem>
</file>

<file path=customXml/itemProps2.xml><?xml version="1.0" encoding="utf-8"?>
<ds:datastoreItem xmlns:ds="http://schemas.openxmlformats.org/officeDocument/2006/customXml" ds:itemID="{14C21D02-464A-4192-AA49-DC3A05FC2520}">
  <ds:schemaRefs>
    <ds:schemaRef ds:uri="http://purl.org/dc/dcmitype/"/>
    <ds:schemaRef ds:uri="http://schemas.openxmlformats.org/package/2006/metadata/core-properties"/>
    <ds:schemaRef ds:uri="http://purl.org/dc/terms/"/>
    <ds:schemaRef ds:uri="http://schemas.microsoft.com/office/infopath/2007/PartnerControls"/>
    <ds:schemaRef ds:uri="http://www.w3.org/XML/1998/namespace"/>
    <ds:schemaRef ds:uri="http://schemas.microsoft.com/office/2006/documentManagement/types"/>
    <ds:schemaRef ds:uri="http://purl.org/dc/elements/1.1/"/>
    <ds:schemaRef ds:uri="e8e2a95b-de0b-45e9-8bd7-309d590435c6"/>
    <ds:schemaRef ds:uri="a81c9d59-3b11-45ed-a654-17c72637c6fe"/>
    <ds:schemaRef ds:uri="http://schemas.microsoft.com/office/2006/metadata/properties"/>
  </ds:schemaRefs>
</ds:datastoreItem>
</file>

<file path=customXml/itemProps3.xml><?xml version="1.0" encoding="utf-8"?>
<ds:datastoreItem xmlns:ds="http://schemas.openxmlformats.org/officeDocument/2006/customXml" ds:itemID="{7B831F01-1CE5-4A40-8894-66C755D261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1c9d59-3b11-45ed-a654-17c72637c6fe"/>
    <ds:schemaRef ds:uri="e8e2a95b-de0b-45e9-8bd7-309d590435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2921</TotalTime>
  <Words>833</Words>
  <Application>Microsoft Office PowerPoint</Application>
  <PresentationFormat>Widescreen</PresentationFormat>
  <Paragraphs>72</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Raleway</vt:lpstr>
      <vt:lpstr>Suez One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J. Warner</dc:creator>
  <cp:lastModifiedBy>Bisi Sijuade</cp:lastModifiedBy>
  <cp:revision>143</cp:revision>
  <dcterms:created xsi:type="dcterms:W3CDTF">2021-01-29T19:46:40Z</dcterms:created>
  <dcterms:modified xsi:type="dcterms:W3CDTF">2021-06-10T19:37:22Z</dcterms:modified>
</cp:coreProperties>
</file>