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608" r:id="rId2"/>
    <p:sldId id="609" r:id="rId3"/>
    <p:sldId id="610" r:id="rId4"/>
    <p:sldId id="624" r:id="rId5"/>
    <p:sldId id="618" r:id="rId6"/>
    <p:sldId id="617" r:id="rId7"/>
    <p:sldId id="623" r:id="rId8"/>
    <p:sldId id="620" r:id="rId9"/>
    <p:sldId id="621" r:id="rId10"/>
    <p:sldId id="619" r:id="rId11"/>
    <p:sldId id="622" r:id="rId12"/>
    <p:sldId id="628" r:id="rId13"/>
    <p:sldId id="629" r:id="rId14"/>
    <p:sldId id="630" r:id="rId15"/>
    <p:sldId id="625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aleway" pitchFamily="2" charset="0"/>
      <p:regular r:id="rId22"/>
      <p:bold r:id="rId23"/>
      <p:italic r:id="rId24"/>
      <p:boldItalic r:id="rId25"/>
    </p:embeddedFont>
    <p:embeddedFont>
      <p:font typeface="Suez One" panose="00000500000000000000" pitchFamily="2" charset="-79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BNK1zYRrA6DzQeQv92TqM8qwQe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r. J. Warner" initials="MJW" lastIdx="2" clrIdx="0">
    <p:extLst>
      <p:ext uri="{19B8F6BF-5375-455C-9EA6-DF929625EA0E}">
        <p15:presenceInfo xmlns:p15="http://schemas.microsoft.com/office/powerpoint/2012/main" userId="S::JWarner@woolwichpoly.co.uk::5522464f-9093-400c-a9e9-9296051322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750"/>
    <a:srgbClr val="0D80C3"/>
    <a:srgbClr val="07A751"/>
    <a:srgbClr val="FAB035"/>
    <a:srgbClr val="E60F12"/>
    <a:srgbClr val="CC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87E117-085D-4DD3-865C-5E338B57CE11}"/>
              </a:ext>
            </a:extLst>
          </p:cNvPr>
          <p:cNvGrpSpPr/>
          <p:nvPr/>
        </p:nvGrpSpPr>
        <p:grpSpPr>
          <a:xfrm>
            <a:off x="4228991" y="4251777"/>
            <a:ext cx="7767634" cy="1788282"/>
            <a:chOff x="4241569" y="4550066"/>
            <a:chExt cx="7761345" cy="17550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F13386-BEC3-48B4-86E5-03E11FA4382C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541E52-AD83-468F-8549-D01C8545E27A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B4A7A7-2861-4F89-9C35-B00A726D11A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9CBA03-C833-45ED-93E3-92BC124DA34D}"/>
                </a:ext>
              </a:extLst>
            </p:cNvPr>
            <p:cNvSpPr txBox="1"/>
            <p:nvPr/>
          </p:nvSpPr>
          <p:spPr>
            <a:xfrm>
              <a:off x="4302864" y="4717103"/>
              <a:ext cx="7700050" cy="862031"/>
            </a:xfrm>
          </p:spPr>
          <p:txBody>
            <a:bodyPr vert="horz" lIns="91440" tIns="45720" rIns="91440" bIns="45720" rtlCol="0" anchor="b">
              <a:norm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Mary Seacole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DBDDFA-1DBA-4A2A-80FA-013119312B47}"/>
              </a:ext>
            </a:extLst>
          </p:cNvPr>
          <p:cNvSpPr txBox="1"/>
          <p:nvPr/>
        </p:nvSpPr>
        <p:spPr>
          <a:xfrm>
            <a:off x="4262807" y="4846374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Nurse, healer and businesswoman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CDFE99-31A0-4826-89ED-EF71B844F3AF}"/>
              </a:ext>
            </a:extLst>
          </p:cNvPr>
          <p:cNvCxnSpPr>
            <a:cxnSpLocks/>
          </p:cNvCxnSpPr>
          <p:nvPr/>
        </p:nvCxnSpPr>
        <p:spPr>
          <a:xfrm>
            <a:off x="5331192" y="5300345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edical Symbol Vector | Medical symbols, Medical tattoo, Nurse tattoo">
            <a:extLst>
              <a:ext uri="{FF2B5EF4-FFF2-40B4-BE49-F238E27FC236}">
                <a16:creationId xmlns:a16="http://schemas.microsoft.com/office/drawing/2014/main" id="{525BDB40-9D90-4E8F-BB38-AFBFA0E3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214"/>
            <a:ext cx="2769710" cy="18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23F69-5DFF-4C4E-8DF5-2CC5DCD85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47" y="715563"/>
            <a:ext cx="4218202" cy="4218202"/>
          </a:xfrm>
          <a:prstGeom prst="rect">
            <a:avLst/>
          </a:prstGeom>
        </p:spPr>
      </p:pic>
      <p:pic>
        <p:nvPicPr>
          <p:cNvPr id="17" name="Google Shape;170;p5">
            <a:extLst>
              <a:ext uri="{FF2B5EF4-FFF2-40B4-BE49-F238E27FC236}">
                <a16:creationId xmlns:a16="http://schemas.microsoft.com/office/drawing/2014/main" id="{FAE2DFB7-7E5D-4958-BC6C-3625F26624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437" y="762208"/>
            <a:ext cx="3055263" cy="341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30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38516" y="1021883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oogle Shape;268;gcc36874639_0_106">
            <a:extLst>
              <a:ext uri="{FF2B5EF4-FFF2-40B4-BE49-F238E27FC236}">
                <a16:creationId xmlns:a16="http://schemas.microsoft.com/office/drawing/2014/main" id="{6F8B5B0F-5EA6-4375-A206-1560952D740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756" y="1488272"/>
            <a:ext cx="6910488" cy="3988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163834-1D18-48D7-9B98-4E06881AE3CA}"/>
              </a:ext>
            </a:extLst>
          </p:cNvPr>
          <p:cNvSpPr txBox="1"/>
          <p:nvPr/>
        </p:nvSpPr>
        <p:spPr>
          <a:xfrm>
            <a:off x="2883278" y="5515489"/>
            <a:ext cx="644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aleway" pitchFamily="2" charset="0"/>
              </a:rPr>
              <a:t>This is the last picture of Mary Seacole, taken around 1873</a:t>
            </a:r>
            <a:endParaRPr lang="en-GB" sz="18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04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Matching Activity of her life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England and stayed with relatives for a year to learn about European medicine.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returned to Kingston Jamaica.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helped to run a boarding house for sick or injured soldiers.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came back to London and stayed for two years.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Cuba, Haiti and the Bahamas.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98EEEA-630C-4A83-9767-A9747BB071CE}"/>
              </a:ext>
            </a:extLst>
          </p:cNvPr>
          <p:cNvSpPr/>
          <p:nvPr/>
        </p:nvSpPr>
        <p:spPr>
          <a:xfrm>
            <a:off x="7914290" y="1603665"/>
            <a:ext cx="1939600" cy="7832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1818 (Aged 12)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78E4678-F3D0-43A7-B580-308EE492E8B6}"/>
              </a:ext>
            </a:extLst>
          </p:cNvPr>
          <p:cNvSpPr/>
          <p:nvPr/>
        </p:nvSpPr>
        <p:spPr>
          <a:xfrm>
            <a:off x="7914291" y="2451182"/>
            <a:ext cx="1939600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54AC32-FC8E-4786-AC9B-23B7C7D68210}"/>
              </a:ext>
            </a:extLst>
          </p:cNvPr>
          <p:cNvSpPr/>
          <p:nvPr/>
        </p:nvSpPr>
        <p:spPr>
          <a:xfrm>
            <a:off x="7914290" y="3293485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1823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DEF7238-2DE4-4E7B-A8CF-F9168A2EB3AE}"/>
              </a:ext>
            </a:extLst>
          </p:cNvPr>
          <p:cNvSpPr/>
          <p:nvPr/>
        </p:nvSpPr>
        <p:spPr>
          <a:xfrm>
            <a:off x="7914290" y="4150318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574988C-4F41-4375-9A68-65ABDA5E9AE4}"/>
              </a:ext>
            </a:extLst>
          </p:cNvPr>
          <p:cNvSpPr/>
          <p:nvPr/>
        </p:nvSpPr>
        <p:spPr>
          <a:xfrm>
            <a:off x="7914290" y="4990186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1600" dirty="0">
                <a:solidFill>
                  <a:schemeClr val="tx1"/>
                </a:solidFill>
                <a:latin typeface="Raleway" pitchFamily="2" charset="0"/>
              </a:rPr>
              <a:t>1826</a:t>
            </a:r>
            <a:endParaRPr lang="en-GB" sz="1600" dirty="0">
              <a:solidFill>
                <a:schemeClr val="tx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5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Answer Sheet 1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99779" y="970184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EAC158-0D37-4046-8EF4-C25DBD6D3609}"/>
              </a:ext>
            </a:extLst>
          </p:cNvPr>
          <p:cNvSpPr/>
          <p:nvPr/>
        </p:nvSpPr>
        <p:spPr>
          <a:xfrm flipH="1" flipV="1">
            <a:off x="2618910" y="1420432"/>
            <a:ext cx="7004477" cy="4158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Google Shape;118;p3">
            <a:extLst>
              <a:ext uri="{FF2B5EF4-FFF2-40B4-BE49-F238E27FC236}">
                <a16:creationId xmlns:a16="http://schemas.microsoft.com/office/drawing/2014/main" id="{ABCFDC43-77EC-48F6-919A-4D4BFFF149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0138" y="1481965"/>
            <a:ext cx="3415861" cy="208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9;p3">
            <a:extLst>
              <a:ext uri="{FF2B5EF4-FFF2-40B4-BE49-F238E27FC236}">
                <a16:creationId xmlns:a16="http://schemas.microsoft.com/office/drawing/2014/main" id="{1C750CD5-07A2-4C53-8D72-73687B5D7C6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4357" y="3194725"/>
            <a:ext cx="751643" cy="35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0DAD3B-831A-43A5-B4E9-BB8E6B95E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481962"/>
            <a:ext cx="3465251" cy="20762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706DBC-6F55-44DC-8D2E-96FA39455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3569509"/>
            <a:ext cx="3465252" cy="1943524"/>
          </a:xfrm>
          <a:prstGeom prst="rect">
            <a:avLst/>
          </a:prstGeom>
        </p:spPr>
      </p:pic>
      <p:pic>
        <p:nvPicPr>
          <p:cNvPr id="31" name="Google Shape;161;gcc36874639_0_55">
            <a:extLst>
              <a:ext uri="{FF2B5EF4-FFF2-40B4-BE49-F238E27FC236}">
                <a16:creationId xmlns:a16="http://schemas.microsoft.com/office/drawing/2014/main" id="{BB8F5C11-899C-43C7-96C5-C85E71A7183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0145" y="3580831"/>
            <a:ext cx="3405853" cy="19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8;gcc36874639_0_20">
            <a:extLst>
              <a:ext uri="{FF2B5EF4-FFF2-40B4-BE49-F238E27FC236}">
                <a16:creationId xmlns:a16="http://schemas.microsoft.com/office/drawing/2014/main" id="{2DF2759A-E7B0-43BB-BEAC-03F0B0B29E0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80015" y="3195960"/>
            <a:ext cx="772385" cy="36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62;gcc36874639_0_55">
            <a:extLst>
              <a:ext uri="{FF2B5EF4-FFF2-40B4-BE49-F238E27FC236}">
                <a16:creationId xmlns:a16="http://schemas.microsoft.com/office/drawing/2014/main" id="{B0962A73-8BB1-4797-8EE4-813D9914C59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4357" y="5102244"/>
            <a:ext cx="751641" cy="4107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6B5793-8D2F-4268-9B73-BBCA253F472B}"/>
              </a:ext>
            </a:extLst>
          </p:cNvPr>
          <p:cNvSpPr txBox="1"/>
          <p:nvPr/>
        </p:nvSpPr>
        <p:spPr>
          <a:xfrm>
            <a:off x="10335795" y="2718434"/>
            <a:ext cx="160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United Kingdom</a:t>
            </a:r>
          </a:p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3A4E4E-65D0-475D-9FFA-4279A4353079}"/>
              </a:ext>
            </a:extLst>
          </p:cNvPr>
          <p:cNvSpPr txBox="1"/>
          <p:nvPr/>
        </p:nvSpPr>
        <p:spPr>
          <a:xfrm>
            <a:off x="418464" y="2456824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Jamaica</a:t>
            </a:r>
          </a:p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635197-FC50-469E-9756-EF1664F23661}"/>
              </a:ext>
            </a:extLst>
          </p:cNvPr>
          <p:cNvSpPr txBox="1"/>
          <p:nvPr/>
        </p:nvSpPr>
        <p:spPr>
          <a:xfrm>
            <a:off x="418463" y="4279661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Crimea</a:t>
            </a:r>
          </a:p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DD01C5-BBB7-4059-BD78-E50DE7D1FBE4}"/>
              </a:ext>
            </a:extLst>
          </p:cNvPr>
          <p:cNvSpPr txBox="1"/>
          <p:nvPr/>
        </p:nvSpPr>
        <p:spPr>
          <a:xfrm>
            <a:off x="10446597" y="4279661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Cuba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365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Answer Sheet 2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England and stayed with relatives for a year to learn about European medicine.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returned to Kingston Jamaica.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helped to run a boarding house for sick or injured soldiers.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came back to London and stayed for two years.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Mary travelled to Cuba, Haiti and the Bahamas.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98EEEA-630C-4A83-9767-A9747BB071CE}"/>
              </a:ext>
            </a:extLst>
          </p:cNvPr>
          <p:cNvSpPr/>
          <p:nvPr/>
        </p:nvSpPr>
        <p:spPr>
          <a:xfrm>
            <a:off x="7914290" y="1603665"/>
            <a:ext cx="1939600" cy="7832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1821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78E4678-F3D0-43A7-B580-308EE492E8B6}"/>
              </a:ext>
            </a:extLst>
          </p:cNvPr>
          <p:cNvSpPr/>
          <p:nvPr/>
        </p:nvSpPr>
        <p:spPr>
          <a:xfrm>
            <a:off x="7914291" y="2451182"/>
            <a:ext cx="1939600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854AC32-FC8E-4786-AC9B-23B7C7D68210}"/>
              </a:ext>
            </a:extLst>
          </p:cNvPr>
          <p:cNvSpPr/>
          <p:nvPr/>
        </p:nvSpPr>
        <p:spPr>
          <a:xfrm>
            <a:off x="7914290" y="3293485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1818 (aged 12)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DEF7238-2DE4-4E7B-A8CF-F9168A2EB3AE}"/>
              </a:ext>
            </a:extLst>
          </p:cNvPr>
          <p:cNvSpPr/>
          <p:nvPr/>
        </p:nvSpPr>
        <p:spPr>
          <a:xfrm>
            <a:off x="7914290" y="4150318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GB" sz="1600" dirty="0">
                <a:solidFill>
                  <a:schemeClr val="tx1"/>
                </a:solidFill>
                <a:latin typeface="Raleway" pitchFamily="2" charset="0"/>
              </a:rPr>
              <a:t>1823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574988C-4F41-4375-9A68-65ABDA5E9AE4}"/>
              </a:ext>
            </a:extLst>
          </p:cNvPr>
          <p:cNvSpPr/>
          <p:nvPr/>
        </p:nvSpPr>
        <p:spPr>
          <a:xfrm>
            <a:off x="7914290" y="4990186"/>
            <a:ext cx="1939599" cy="7805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sz="1600" dirty="0">
                <a:solidFill>
                  <a:schemeClr val="tx1"/>
                </a:solidFill>
                <a:latin typeface="Raleway" pitchFamily="2" charset="0"/>
              </a:rPr>
              <a:t>1825</a:t>
            </a:r>
            <a:endParaRPr lang="en-GB" sz="1600" dirty="0">
              <a:solidFill>
                <a:schemeClr val="tx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Answer Sheet 3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with upset stomach.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heal cuts and wounds.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Boiled to help with a fever.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coughs.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boils.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86A2AB-63BE-4CAD-8F06-A1844E868F74}"/>
              </a:ext>
            </a:extLst>
          </p:cNvPr>
          <p:cNvGrpSpPr/>
          <p:nvPr/>
        </p:nvGrpSpPr>
        <p:grpSpPr>
          <a:xfrm>
            <a:off x="7433460" y="2330361"/>
            <a:ext cx="3378001" cy="837699"/>
            <a:chOff x="7426768" y="1431536"/>
            <a:chExt cx="3378001" cy="83769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298EEEA-630C-4A83-9767-A9747BB071CE}"/>
                </a:ext>
              </a:extLst>
            </p:cNvPr>
            <p:cNvSpPr/>
            <p:nvPr/>
          </p:nvSpPr>
          <p:spPr>
            <a:xfrm>
              <a:off x="7426768" y="1431536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A</a:t>
              </a:r>
              <a:r>
                <a:rPr lang="en-GB" sz="1600" dirty="0" err="1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loe</a:t>
              </a:r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 Vera</a:t>
              </a:r>
            </a:p>
          </p:txBody>
        </p:sp>
        <p:pic>
          <p:nvPicPr>
            <p:cNvPr id="25" name="Google Shape;228;gd2eab55e74_0_20">
              <a:extLst>
                <a:ext uri="{FF2B5EF4-FFF2-40B4-BE49-F238E27FC236}">
                  <a16:creationId xmlns:a16="http://schemas.microsoft.com/office/drawing/2014/main" id="{DA7C7AA7-10D5-43E9-A022-9AF6F1FE6FF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06918" y="1464037"/>
              <a:ext cx="1398900" cy="7448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0402B70-1AF2-4C23-8084-3E3D9DBE4B43}"/>
              </a:ext>
            </a:extLst>
          </p:cNvPr>
          <p:cNvGrpSpPr/>
          <p:nvPr/>
        </p:nvGrpSpPr>
        <p:grpSpPr>
          <a:xfrm>
            <a:off x="7433460" y="4127788"/>
            <a:ext cx="3378001" cy="837699"/>
            <a:chOff x="7426767" y="2343077"/>
            <a:chExt cx="3378001" cy="83769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38463E6-F1B5-47D2-819B-194C93E0F976}"/>
                </a:ext>
              </a:extLst>
            </p:cNvPr>
            <p:cNvSpPr/>
            <p:nvPr/>
          </p:nvSpPr>
          <p:spPr>
            <a:xfrm>
              <a:off x="7426767" y="2343077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233;gd2eab55e74_0_20">
              <a:extLst>
                <a:ext uri="{FF2B5EF4-FFF2-40B4-BE49-F238E27FC236}">
                  <a16:creationId xmlns:a16="http://schemas.microsoft.com/office/drawing/2014/main" id="{93C66F31-A0E7-4C74-ACB2-6FCB4ABCF15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55505" y="2391098"/>
              <a:ext cx="1234894" cy="7262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F99FC1-1AE7-4630-9B7A-07F595FAE2ED}"/>
              </a:ext>
            </a:extLst>
          </p:cNvPr>
          <p:cNvGrpSpPr/>
          <p:nvPr/>
        </p:nvGrpSpPr>
        <p:grpSpPr>
          <a:xfrm>
            <a:off x="7433460" y="5026845"/>
            <a:ext cx="3378001" cy="837699"/>
            <a:chOff x="7426767" y="3245887"/>
            <a:chExt cx="3378001" cy="83769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D4BD226-03D5-43EF-A75A-1ADDDDC9AF64}"/>
                </a:ext>
              </a:extLst>
            </p:cNvPr>
            <p:cNvSpPr/>
            <p:nvPr/>
          </p:nvSpPr>
          <p:spPr>
            <a:xfrm>
              <a:off x="7426767" y="3245887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Okra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234;gd2eab55e74_0_20">
              <a:extLst>
                <a:ext uri="{FF2B5EF4-FFF2-40B4-BE49-F238E27FC236}">
                  <a16:creationId xmlns:a16="http://schemas.microsoft.com/office/drawing/2014/main" id="{47379F3D-E016-4D72-BF8E-0B14E2684B1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78452" y="3333961"/>
              <a:ext cx="1144827" cy="6717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C790BBA-D5AA-4B12-B33A-A5EE28971EDA}"/>
              </a:ext>
            </a:extLst>
          </p:cNvPr>
          <p:cNvGrpSpPr/>
          <p:nvPr/>
        </p:nvGrpSpPr>
        <p:grpSpPr>
          <a:xfrm>
            <a:off x="7426765" y="1435066"/>
            <a:ext cx="3378001" cy="837699"/>
            <a:chOff x="7426766" y="4160201"/>
            <a:chExt cx="3378001" cy="83769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B8C2C6-AE29-474C-A0FD-93D96592EA23}"/>
                </a:ext>
              </a:extLst>
            </p:cNvPr>
            <p:cNvSpPr/>
            <p:nvPr/>
          </p:nvSpPr>
          <p:spPr>
            <a:xfrm>
              <a:off x="7426766" y="4160201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Ginger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D3967C-37F1-4A89-85CB-180FAAAA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0985" y="4233844"/>
              <a:ext cx="1043762" cy="69293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13C292-EE49-426B-944A-A235D54A7AC5}"/>
              </a:ext>
            </a:extLst>
          </p:cNvPr>
          <p:cNvGrpSpPr/>
          <p:nvPr/>
        </p:nvGrpSpPr>
        <p:grpSpPr>
          <a:xfrm>
            <a:off x="7433460" y="3232515"/>
            <a:ext cx="3378001" cy="837699"/>
            <a:chOff x="7426765" y="5071543"/>
            <a:chExt cx="3378001" cy="83769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F560EA6-6AAD-4098-9385-F0AAB4B92871}"/>
                </a:ext>
              </a:extLst>
            </p:cNvPr>
            <p:cNvSpPr/>
            <p:nvPr/>
          </p:nvSpPr>
          <p:spPr>
            <a:xfrm>
              <a:off x="7426765" y="5071543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Lemongrass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oogle Shape;236;gd2eab55e74_0_20">
              <a:extLst>
                <a:ext uri="{FF2B5EF4-FFF2-40B4-BE49-F238E27FC236}">
                  <a16:creationId xmlns:a16="http://schemas.microsoft.com/office/drawing/2014/main" id="{110BE32A-59D2-45AF-B9BF-8160FCA5427D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628065" y="5146050"/>
              <a:ext cx="976682" cy="71505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455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87E117-085D-4DD3-865C-5E338B57CE11}"/>
              </a:ext>
            </a:extLst>
          </p:cNvPr>
          <p:cNvGrpSpPr/>
          <p:nvPr/>
        </p:nvGrpSpPr>
        <p:grpSpPr>
          <a:xfrm>
            <a:off x="4228991" y="4251777"/>
            <a:ext cx="7767634" cy="1788282"/>
            <a:chOff x="4241569" y="4550066"/>
            <a:chExt cx="7761345" cy="17550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F13386-BEC3-48B4-86E5-03E11FA4382C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541E52-AD83-468F-8549-D01C8545E27A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B4A7A7-2861-4F89-9C35-B00A726D11A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26" name="Picture 2" descr="Medical Symbol Vector | Medical symbols, Medical tattoo, Nurse tattoo">
            <a:extLst>
              <a:ext uri="{FF2B5EF4-FFF2-40B4-BE49-F238E27FC236}">
                <a16:creationId xmlns:a16="http://schemas.microsoft.com/office/drawing/2014/main" id="{525BDB40-9D90-4E8F-BB38-AFBFA0E3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214"/>
            <a:ext cx="2769710" cy="18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23F69-5DFF-4C4E-8DF5-2CC5DCD85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47" y="715563"/>
            <a:ext cx="4218202" cy="4218202"/>
          </a:xfrm>
          <a:prstGeom prst="rect">
            <a:avLst/>
          </a:prstGeom>
        </p:spPr>
      </p:pic>
      <p:pic>
        <p:nvPicPr>
          <p:cNvPr id="17" name="Google Shape;170;p5">
            <a:extLst>
              <a:ext uri="{FF2B5EF4-FFF2-40B4-BE49-F238E27FC236}">
                <a16:creationId xmlns:a16="http://schemas.microsoft.com/office/drawing/2014/main" id="{FAE2DFB7-7E5D-4958-BC6C-3625F266245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437" y="762208"/>
            <a:ext cx="3055263" cy="341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9C83A6-1CDF-4172-9585-20DC45D2692C}"/>
              </a:ext>
            </a:extLst>
          </p:cNvPr>
          <p:cNvSpPr txBox="1"/>
          <p:nvPr/>
        </p:nvSpPr>
        <p:spPr>
          <a:xfrm>
            <a:off x="4423369" y="4915519"/>
            <a:ext cx="7235231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aleway" pitchFamily="2" charset="0"/>
              </a:rPr>
              <a:t>© 2021 Medway Culture Club. For Medway African and Caribbean Association only.</a:t>
            </a:r>
          </a:p>
          <a:p>
            <a:r>
              <a:rPr lang="en-US" sz="1400" dirty="0">
                <a:solidFill>
                  <a:schemeClr val="bg1"/>
                </a:solidFill>
                <a:latin typeface="Raleway" pitchFamily="2" charset="0"/>
              </a:rPr>
              <a:t> </a:t>
            </a:r>
          </a:p>
          <a:p>
            <a:r>
              <a:rPr lang="en-US" sz="1200" dirty="0">
                <a:solidFill>
                  <a:schemeClr val="bg1"/>
                </a:solidFill>
                <a:latin typeface="Raleway" pitchFamily="2" charset="0"/>
              </a:rPr>
              <a:t>Please do not share without prior consent. Thank you.</a:t>
            </a:r>
          </a:p>
        </p:txBody>
      </p:sp>
    </p:spTree>
    <p:extLst>
      <p:ext uri="{BB962C8B-B14F-4D97-AF65-F5344CB8AC3E}">
        <p14:creationId xmlns:p14="http://schemas.microsoft.com/office/powerpoint/2010/main" val="61441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Where in the World?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4AF3F87-CB02-48BE-A589-DB1886DF3955}"/>
              </a:ext>
            </a:extLst>
          </p:cNvPr>
          <p:cNvSpPr txBox="1"/>
          <p:nvPr/>
        </p:nvSpPr>
        <p:spPr>
          <a:xfrm>
            <a:off x="334647" y="1434578"/>
            <a:ext cx="842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You will see different locations linked to Mary Seacole, write down the countries that you see on the following page.</a:t>
            </a:r>
          </a:p>
          <a:p>
            <a:pPr lvl="0"/>
            <a:r>
              <a:rPr lang="en-US" sz="1600" dirty="0">
                <a:solidFill>
                  <a:schemeClr val="dk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Look out for the flags to help you!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A9C8F1-5F59-44FE-B29B-C727FF69DA4B}"/>
              </a:ext>
            </a:extLst>
          </p:cNvPr>
          <p:cNvGrpSpPr/>
          <p:nvPr/>
        </p:nvGrpSpPr>
        <p:grpSpPr>
          <a:xfrm>
            <a:off x="334647" y="3359799"/>
            <a:ext cx="8479848" cy="669427"/>
            <a:chOff x="387641" y="3904797"/>
            <a:chExt cx="8479848" cy="669427"/>
          </a:xfrm>
        </p:grpSpPr>
        <p:pic>
          <p:nvPicPr>
            <p:cNvPr id="25" name="Google Shape;119;p3">
              <a:extLst>
                <a:ext uri="{FF2B5EF4-FFF2-40B4-BE49-F238E27FC236}">
                  <a16:creationId xmlns:a16="http://schemas.microsoft.com/office/drawing/2014/main" id="{2342531B-1A6D-4DDF-A605-1FF0F2F1E80D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41881" y="3911418"/>
              <a:ext cx="1325608" cy="656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28;gcc36874639_0_20">
              <a:extLst>
                <a:ext uri="{FF2B5EF4-FFF2-40B4-BE49-F238E27FC236}">
                  <a16:creationId xmlns:a16="http://schemas.microsoft.com/office/drawing/2014/main" id="{3DDB070A-D1B5-48AB-AD14-50F44A92B8B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11538" y="3911419"/>
              <a:ext cx="1325609" cy="662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Flag of Crimea - Wikipedia">
              <a:extLst>
                <a:ext uri="{FF2B5EF4-FFF2-40B4-BE49-F238E27FC236}">
                  <a16:creationId xmlns:a16="http://schemas.microsoft.com/office/drawing/2014/main" id="{077FAD92-AC75-4C4C-8356-179F89CC6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194" y="3904797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lag of Haiti - Wikipedia">
              <a:extLst>
                <a:ext uri="{FF2B5EF4-FFF2-40B4-BE49-F238E27FC236}">
                  <a16:creationId xmlns:a16="http://schemas.microsoft.com/office/drawing/2014/main" id="{3496B110-D3E6-4F28-A5B0-D8A2627E8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506" y="3907222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lag of Cuba | Britannica">
              <a:extLst>
                <a:ext uri="{FF2B5EF4-FFF2-40B4-BE49-F238E27FC236}">
                  <a16:creationId xmlns:a16="http://schemas.microsoft.com/office/drawing/2014/main" id="{6D4FBBE4-85B7-4359-B65C-AFD0D993B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850" y="3904798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C2CF0C98-795A-488D-8FDA-A54E8CE45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41" y="3907222"/>
              <a:ext cx="1325610" cy="662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5208100-6FD5-4C3F-8117-0F26AAD24F1A}"/>
              </a:ext>
            </a:extLst>
          </p:cNvPr>
          <p:cNvSpPr txBox="1"/>
          <p:nvPr/>
        </p:nvSpPr>
        <p:spPr>
          <a:xfrm>
            <a:off x="307784" y="4078960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The Bahamas</a:t>
            </a:r>
          </a:p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7A9CE4-0BC3-48D1-9266-33D4CFDDA0FE}"/>
              </a:ext>
            </a:extLst>
          </p:cNvPr>
          <p:cNvSpPr txBox="1"/>
          <p:nvPr/>
        </p:nvSpPr>
        <p:spPr>
          <a:xfrm>
            <a:off x="1740649" y="4078960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Haiti</a:t>
            </a:r>
          </a:p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3910C5-D5A4-4EF3-B4B2-E44799CC376C}"/>
              </a:ext>
            </a:extLst>
          </p:cNvPr>
          <p:cNvSpPr txBox="1"/>
          <p:nvPr/>
        </p:nvSpPr>
        <p:spPr>
          <a:xfrm>
            <a:off x="3221181" y="4077827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Cuba</a:t>
            </a:r>
          </a:p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CABC6C-36D9-45AC-8783-8112643B0DEF}"/>
              </a:ext>
            </a:extLst>
          </p:cNvPr>
          <p:cNvSpPr txBox="1"/>
          <p:nvPr/>
        </p:nvSpPr>
        <p:spPr>
          <a:xfrm>
            <a:off x="4587365" y="4077827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Crimea</a:t>
            </a:r>
          </a:p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F6FBFA-5D3B-41D8-AD9B-E7FA8101F89C}"/>
              </a:ext>
            </a:extLst>
          </p:cNvPr>
          <p:cNvSpPr txBox="1"/>
          <p:nvPr/>
        </p:nvSpPr>
        <p:spPr>
          <a:xfrm>
            <a:off x="5920878" y="4084449"/>
            <a:ext cx="160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United Kingdom</a:t>
            </a:r>
          </a:p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7A2307-D32E-4036-B1FF-3A82A6AA259B}"/>
              </a:ext>
            </a:extLst>
          </p:cNvPr>
          <p:cNvSpPr txBox="1"/>
          <p:nvPr/>
        </p:nvSpPr>
        <p:spPr>
          <a:xfrm>
            <a:off x="7425918" y="4078960"/>
            <a:ext cx="137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Jamaica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06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Where in the World?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99779" y="970184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9FC111-3A12-40F8-9E75-CE8176D615BF}"/>
              </a:ext>
            </a:extLst>
          </p:cNvPr>
          <p:cNvSpPr/>
          <p:nvPr/>
        </p:nvSpPr>
        <p:spPr>
          <a:xfrm flipH="1" flipV="1">
            <a:off x="2618910" y="1420432"/>
            <a:ext cx="7004477" cy="41586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Google Shape;118;p3">
            <a:extLst>
              <a:ext uri="{FF2B5EF4-FFF2-40B4-BE49-F238E27FC236}">
                <a16:creationId xmlns:a16="http://schemas.microsoft.com/office/drawing/2014/main" id="{ABCFDC43-77EC-48F6-919A-4D4BFFF149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0138" y="1481965"/>
            <a:ext cx="3415861" cy="208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19;p3">
            <a:extLst>
              <a:ext uri="{FF2B5EF4-FFF2-40B4-BE49-F238E27FC236}">
                <a16:creationId xmlns:a16="http://schemas.microsoft.com/office/drawing/2014/main" id="{1C750CD5-07A2-4C53-8D72-73687B5D7C6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4357" y="3194725"/>
            <a:ext cx="751643" cy="35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0DAD3B-831A-43A5-B4E9-BB8E6B95E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470643"/>
            <a:ext cx="3465251" cy="20875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706DBC-6F55-44DC-8D2E-96FA39455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3569509"/>
            <a:ext cx="3465252" cy="1943524"/>
          </a:xfrm>
          <a:prstGeom prst="rect">
            <a:avLst/>
          </a:prstGeom>
        </p:spPr>
      </p:pic>
      <p:pic>
        <p:nvPicPr>
          <p:cNvPr id="31" name="Google Shape;161;gcc36874639_0_55">
            <a:extLst>
              <a:ext uri="{FF2B5EF4-FFF2-40B4-BE49-F238E27FC236}">
                <a16:creationId xmlns:a16="http://schemas.microsoft.com/office/drawing/2014/main" id="{BB8F5C11-899C-43C7-96C5-C85E71A7183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0145" y="3580831"/>
            <a:ext cx="3405853" cy="19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28;gcc36874639_0_20">
            <a:extLst>
              <a:ext uri="{FF2B5EF4-FFF2-40B4-BE49-F238E27FC236}">
                <a16:creationId xmlns:a16="http://schemas.microsoft.com/office/drawing/2014/main" id="{2DF2759A-E7B0-43BB-BEAC-03F0B0B29E0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80015" y="3195960"/>
            <a:ext cx="772385" cy="36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62;gcc36874639_0_55">
            <a:extLst>
              <a:ext uri="{FF2B5EF4-FFF2-40B4-BE49-F238E27FC236}">
                <a16:creationId xmlns:a16="http://schemas.microsoft.com/office/drawing/2014/main" id="{B0962A73-8BB1-4797-8EE4-813D9914C59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4357" y="5102244"/>
            <a:ext cx="751641" cy="410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51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C6BF06-36FC-40DE-836A-EE7FDA7E97F6}"/>
              </a:ext>
            </a:extLst>
          </p:cNvPr>
          <p:cNvSpPr/>
          <p:nvPr/>
        </p:nvSpPr>
        <p:spPr>
          <a:xfrm>
            <a:off x="0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75E1DC-5E11-48F1-8EE1-E49FE14CB167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B6A9ED-65F5-4E5A-B42F-C3717C4033E3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E63E04-9991-4C67-81FD-A22E9AD640C2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39E063-499D-4095-BEEA-8F994C126DC2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C37231-6ECC-445B-A905-54D16931D21E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NHS Clinical Nurse: Kayleigh Xavier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382B288-EFC3-4D5D-8FB1-05F434023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7C4B3-6F41-4958-8692-50FA1D2A1695}"/>
              </a:ext>
            </a:extLst>
          </p:cNvPr>
          <p:cNvSpPr/>
          <p:nvPr/>
        </p:nvSpPr>
        <p:spPr>
          <a:xfrm>
            <a:off x="2138516" y="1021883"/>
            <a:ext cx="7937621" cy="4917630"/>
          </a:xfrm>
          <a:prstGeom prst="roundRect">
            <a:avLst>
              <a:gd name="adj" fmla="val 15246"/>
            </a:avLst>
          </a:prstGeo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96D629-D1DA-479F-B683-C876DEA2ED71}"/>
              </a:ext>
            </a:extLst>
          </p:cNvPr>
          <p:cNvSpPr/>
          <p:nvPr/>
        </p:nvSpPr>
        <p:spPr>
          <a:xfrm>
            <a:off x="9694670" y="3288490"/>
            <a:ext cx="303772" cy="2810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MCC Kayleigh and Mary 17 04 2021">
            <a:hlinkClick r:id="" action="ppaction://media"/>
            <a:extLst>
              <a:ext uri="{FF2B5EF4-FFF2-40B4-BE49-F238E27FC236}">
                <a16:creationId xmlns:a16="http://schemas.microsoft.com/office/drawing/2014/main" id="{1F3AFBB8-6C02-4B68-86DF-6E17A809E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1601" y="1553213"/>
            <a:ext cx="6708798" cy="38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5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D80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FF0000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Seacole was born in November 1805 in Kingston, Jamaica.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519187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FFC000"/>
              </a:buClr>
              <a:buSzPct val="160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was born to a black Jamaican mother and a white Scottish father.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094600" y="3609253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00B050"/>
              </a:buClr>
              <a:buSzPts val="24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Her dad’s name was James Grant and he was an Army officer.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8E8D5C-96FA-4E64-B8DB-7EA43BB36091}"/>
              </a:ext>
            </a:extLst>
          </p:cNvPr>
          <p:cNvSpPr/>
          <p:nvPr/>
        </p:nvSpPr>
        <p:spPr>
          <a:xfrm>
            <a:off x="5094600" y="4705391"/>
            <a:ext cx="5519752" cy="102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200" lvl="0">
              <a:buClr>
                <a:srgbClr val="1155CC"/>
              </a:buClr>
              <a:buSzPts val="2400"/>
            </a:pPr>
            <a:r>
              <a:rPr lang="en-US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had two siblings - Louisa and Edward.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2050" name="Picture 2" descr="Mary Seacole: Why is she a nursing hero? - CBBC Newsround">
            <a:extLst>
              <a:ext uri="{FF2B5EF4-FFF2-40B4-BE49-F238E27FC236}">
                <a16:creationId xmlns:a16="http://schemas.microsoft.com/office/drawing/2014/main" id="{71737ED9-08A7-4A58-ABC7-334D70A3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7" y="2079590"/>
            <a:ext cx="4658370" cy="29896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4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E537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FF0000"/>
              </a:buClr>
              <a:buSzPts val="21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Seacole’s mother was well-known and respected in Kingston, Jamaica.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519187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FFFF00"/>
              </a:buClr>
              <a:buSzPts val="21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was a healer and taught Mary about traditional medicines.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094600" y="3609253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00B050"/>
              </a:buClr>
              <a:buSzPts val="21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ran a lodging house called Blundell Hall.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8E8D5C-96FA-4E64-B8DB-7EA43BB36091}"/>
              </a:ext>
            </a:extLst>
          </p:cNvPr>
          <p:cNvSpPr/>
          <p:nvPr/>
        </p:nvSpPr>
        <p:spPr>
          <a:xfrm>
            <a:off x="5094600" y="4705391"/>
            <a:ext cx="5519752" cy="102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5250" lvl="0">
              <a:buClr>
                <a:srgbClr val="0070C0"/>
              </a:buClr>
              <a:buSzPts val="2100"/>
            </a:pPr>
            <a:r>
              <a:rPr lang="en-US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As a child, Mary enjoyed school and practiced medicine on her dolls, dogs and cats.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2" name="Picture 2" descr="Mary Seacole: The nursing heroine who splits opinion | The National">
            <a:extLst>
              <a:ext uri="{FF2B5EF4-FFF2-40B4-BE49-F238E27FC236}">
                <a16:creationId xmlns:a16="http://schemas.microsoft.com/office/drawing/2014/main" id="{64C8D2C3-0E6C-48D8-9EBC-6C0B45ED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9" y="2079590"/>
            <a:ext cx="4207906" cy="298964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6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BC09397-E480-46DA-B7AC-B2F0A15B9412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411C73-0F78-4D9C-BD3C-7F3E1E5A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952DBFC-0948-4348-BF12-50B2E70EED91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2EEFD2-EC7F-43D1-9CED-6C70EF67D491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A04E09-35B0-4055-8BA1-87BA7986B6BC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4B6288-B2AE-47C3-A8B5-A8F98BFD24F0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C70B0D-0A06-47BC-A140-F83AF1A53423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ea typeface="+mj-ea"/>
                  <a:cs typeface="Suez One" panose="00000500000000000000" pitchFamily="2" charset="-79"/>
                </a:rPr>
                <a:t>Name the herb and match its properties 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ea typeface="+mj-ea"/>
                <a:cs typeface="Suez One" panose="00000500000000000000" pitchFamily="2" charset="-79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C96E737-D5BE-4E36-ADA7-7D7A2804B3E7}"/>
              </a:ext>
            </a:extLst>
          </p:cNvPr>
          <p:cNvSpPr/>
          <p:nvPr/>
        </p:nvSpPr>
        <p:spPr>
          <a:xfrm>
            <a:off x="68456" y="121157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FAB0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741B-834B-4828-84F2-13FB011075FF}"/>
              </a:ext>
            </a:extLst>
          </p:cNvPr>
          <p:cNvGrpSpPr/>
          <p:nvPr/>
        </p:nvGrpSpPr>
        <p:grpSpPr>
          <a:xfrm>
            <a:off x="240748" y="1590014"/>
            <a:ext cx="5519754" cy="4169535"/>
            <a:chOff x="4349720" y="1790892"/>
            <a:chExt cx="5519754" cy="416953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8E6653-114A-4266-8204-0FF6B6FEA820}"/>
                </a:ext>
              </a:extLst>
            </p:cNvPr>
            <p:cNvSpPr/>
            <p:nvPr/>
          </p:nvSpPr>
          <p:spPr>
            <a:xfrm>
              <a:off x="4349720" y="1790892"/>
              <a:ext cx="5519754" cy="7832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with upset stomach.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6E36BB-56A4-47A8-9D3F-9F55CBCE4D46}"/>
                </a:ext>
              </a:extLst>
            </p:cNvPr>
            <p:cNvSpPr/>
            <p:nvPr/>
          </p:nvSpPr>
          <p:spPr>
            <a:xfrm>
              <a:off x="4349722" y="2634872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heal cuts and wounds.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B854D0F-54EB-4689-9E20-BC5DBE1F5ABD}"/>
                </a:ext>
              </a:extLst>
            </p:cNvPr>
            <p:cNvSpPr/>
            <p:nvPr/>
          </p:nvSpPr>
          <p:spPr>
            <a:xfrm>
              <a:off x="4349721" y="3483298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Boiled to help with a fever.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9A8328-D177-49E6-8517-0C3F4A4AC923}"/>
                </a:ext>
              </a:extLst>
            </p:cNvPr>
            <p:cNvSpPr/>
            <p:nvPr/>
          </p:nvSpPr>
          <p:spPr>
            <a:xfrm>
              <a:off x="4349720" y="4337545"/>
              <a:ext cx="5519752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coughs.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C2E7BB4-A5F3-4655-84FB-2C9EDF018F12}"/>
                </a:ext>
              </a:extLst>
            </p:cNvPr>
            <p:cNvSpPr/>
            <p:nvPr/>
          </p:nvSpPr>
          <p:spPr>
            <a:xfrm>
              <a:off x="4375106" y="5179848"/>
              <a:ext cx="5494366" cy="780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Helps to heal boils.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84254C7-0B6A-4004-9582-432AA5B2511F}"/>
              </a:ext>
            </a:extLst>
          </p:cNvPr>
          <p:cNvSpPr/>
          <p:nvPr/>
        </p:nvSpPr>
        <p:spPr>
          <a:xfrm>
            <a:off x="6160907" y="1214290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7A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854E76-E10B-44FD-A95D-FA546108900B}"/>
              </a:ext>
            </a:extLst>
          </p:cNvPr>
          <p:cNvGrpSpPr/>
          <p:nvPr/>
        </p:nvGrpSpPr>
        <p:grpSpPr>
          <a:xfrm>
            <a:off x="7426765" y="1431536"/>
            <a:ext cx="3378004" cy="4477706"/>
            <a:chOff x="7034686" y="1532625"/>
            <a:chExt cx="3378004" cy="447770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298EEEA-630C-4A83-9767-A9747BB071CE}"/>
                </a:ext>
              </a:extLst>
            </p:cNvPr>
            <p:cNvSpPr/>
            <p:nvPr/>
          </p:nvSpPr>
          <p:spPr>
            <a:xfrm>
              <a:off x="7034689" y="1532625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A</a:t>
              </a:r>
              <a:r>
                <a:rPr lang="en-GB" sz="1600" dirty="0" err="1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loe</a:t>
              </a:r>
              <a:r>
                <a:rPr lang="en-GB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 Vera</a:t>
              </a:r>
            </a:p>
          </p:txBody>
        </p:sp>
        <p:pic>
          <p:nvPicPr>
            <p:cNvPr id="25" name="Google Shape;228;gd2eab55e74_0_20">
              <a:extLst>
                <a:ext uri="{FF2B5EF4-FFF2-40B4-BE49-F238E27FC236}">
                  <a16:creationId xmlns:a16="http://schemas.microsoft.com/office/drawing/2014/main" id="{DA7C7AA7-10D5-43E9-A022-9AF6F1FE6FF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14839" y="1565126"/>
              <a:ext cx="1398900" cy="744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38463E6-F1B5-47D2-819B-194C93E0F976}"/>
                </a:ext>
              </a:extLst>
            </p:cNvPr>
            <p:cNvSpPr/>
            <p:nvPr/>
          </p:nvSpPr>
          <p:spPr>
            <a:xfrm>
              <a:off x="7034688" y="2444166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233;gd2eab55e74_0_20">
              <a:extLst>
                <a:ext uri="{FF2B5EF4-FFF2-40B4-BE49-F238E27FC236}">
                  <a16:creationId xmlns:a16="http://schemas.microsoft.com/office/drawing/2014/main" id="{93C66F31-A0E7-4C74-ACB2-6FCB4ABCF15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63426" y="2492187"/>
              <a:ext cx="1234894" cy="726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D4BD226-03D5-43EF-A75A-1ADDDDC9AF64}"/>
                </a:ext>
              </a:extLst>
            </p:cNvPr>
            <p:cNvSpPr/>
            <p:nvPr/>
          </p:nvSpPr>
          <p:spPr>
            <a:xfrm>
              <a:off x="7034688" y="3346976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Okra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234;gd2eab55e74_0_20">
              <a:extLst>
                <a:ext uri="{FF2B5EF4-FFF2-40B4-BE49-F238E27FC236}">
                  <a16:creationId xmlns:a16="http://schemas.microsoft.com/office/drawing/2014/main" id="{47379F3D-E016-4D72-BF8E-0B14E2684B1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86373" y="3435050"/>
              <a:ext cx="1144827" cy="671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B8C2C6-AE29-474C-A0FD-93D96592EA23}"/>
                </a:ext>
              </a:extLst>
            </p:cNvPr>
            <p:cNvSpPr/>
            <p:nvPr/>
          </p:nvSpPr>
          <p:spPr>
            <a:xfrm>
              <a:off x="7034687" y="4261290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Ginger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D3967C-37F1-4A89-85CB-180FAAAA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8906" y="4334933"/>
              <a:ext cx="1043762" cy="692934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8F560EA6-6AAD-4098-9385-F0AAB4B92871}"/>
                </a:ext>
              </a:extLst>
            </p:cNvPr>
            <p:cNvSpPr/>
            <p:nvPr/>
          </p:nvSpPr>
          <p:spPr>
            <a:xfrm>
              <a:off x="7034686" y="5172632"/>
              <a:ext cx="3378001" cy="8376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Bef>
                  <a:spcPts val="18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Raleway" pitchFamily="2" charset="0"/>
                  <a:ea typeface="Calibri"/>
                  <a:cs typeface="Calibri"/>
                  <a:sym typeface="Calibri"/>
                </a:rPr>
                <a:t>Lemongrass</a:t>
              </a:r>
              <a:endParaRPr lang="en-GB" sz="1600" dirty="0">
                <a:solidFill>
                  <a:schemeClr val="tx1"/>
                </a:solidFill>
                <a:latin typeface="Raleway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oogle Shape;236;gd2eab55e74_0_20">
              <a:extLst>
                <a:ext uri="{FF2B5EF4-FFF2-40B4-BE49-F238E27FC236}">
                  <a16:creationId xmlns:a16="http://schemas.microsoft.com/office/drawing/2014/main" id="{110BE32A-59D2-45AF-B9BF-8160FCA5427D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35986" y="5247139"/>
              <a:ext cx="976682" cy="7150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Thought Bubble: Cloud 48">
            <a:extLst>
              <a:ext uri="{FF2B5EF4-FFF2-40B4-BE49-F238E27FC236}">
                <a16:creationId xmlns:a16="http://schemas.microsoft.com/office/drawing/2014/main" id="{11B7E8E3-7EB8-4F61-B5F5-C9CF0E776AFF}"/>
              </a:ext>
            </a:extLst>
          </p:cNvPr>
          <p:cNvSpPr/>
          <p:nvPr/>
        </p:nvSpPr>
        <p:spPr>
          <a:xfrm>
            <a:off x="7247792" y="-61358"/>
            <a:ext cx="1758026" cy="1188300"/>
          </a:xfrm>
          <a:prstGeom prst="cloudCallout">
            <a:avLst>
              <a:gd name="adj1" fmla="val -55040"/>
              <a:gd name="adj2" fmla="val 438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chemeClr val="dk1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What do your parents give you when you are not feeling too well?</a:t>
            </a:r>
            <a:endParaRPr lang="en-US" sz="11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9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0D80C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0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married Edwin Seacole on 10th November 1836 and was widowed 8 years later in 1844, after she did her best to nurse him.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851909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C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The Crimean War lasted from October 1853 until February 1856. It was fought by a coalition including Britain, against the Russian Empire.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109461" y="4317398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00B05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Mary travelled to England and approached the British War Office, asking to be sent as an army nurse to the Crimea to work alongside Florence Nightingale. They said no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3074" name="Picture 2" descr="Mary Seacole: the triumph of ideological narrative in the history of  nursing | TheArticle">
            <a:extLst>
              <a:ext uri="{FF2B5EF4-FFF2-40B4-BE49-F238E27FC236}">
                <a16:creationId xmlns:a16="http://schemas.microsoft.com/office/drawing/2014/main" id="{168D9F12-5E6F-4737-8353-B0DF23B4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2" y="2079589"/>
            <a:ext cx="3772039" cy="2989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46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43E735-3F7A-4692-A4F2-E78C67C8C1DB}"/>
              </a:ext>
            </a:extLst>
          </p:cNvPr>
          <p:cNvCxnSpPr>
            <a:cxnSpLocks/>
          </p:cNvCxnSpPr>
          <p:nvPr/>
        </p:nvCxnSpPr>
        <p:spPr>
          <a:xfrm>
            <a:off x="5277033" y="5579134"/>
            <a:ext cx="56771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DF0F22-FFF1-4C02-960A-8E91A1B09579}"/>
              </a:ext>
            </a:extLst>
          </p:cNvPr>
          <p:cNvSpPr txBox="1"/>
          <p:nvPr/>
        </p:nvSpPr>
        <p:spPr>
          <a:xfrm>
            <a:off x="4235280" y="5179848"/>
            <a:ext cx="7761345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rgbClr val="FFFFFF"/>
                </a:solidFill>
                <a:latin typeface="Raleway" pitchFamily="2" charset="0"/>
                <a:ea typeface="+mj-ea"/>
                <a:cs typeface="Suez One" panose="00000500000000000000" pitchFamily="2" charset="-79"/>
              </a:rPr>
              <a:t>People who have made a positive change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E0D14438-C06F-4D8A-851E-BCA36E89C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5CF1A0A-B5E9-4613-8922-0E6D2693BA63}"/>
              </a:ext>
            </a:extLst>
          </p:cNvPr>
          <p:cNvSpPr/>
          <p:nvPr/>
        </p:nvSpPr>
        <p:spPr>
          <a:xfrm>
            <a:off x="1" y="-161717"/>
            <a:ext cx="12192000" cy="941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53588F-D209-4096-9C5F-2F5FF4355D8C}"/>
              </a:ext>
            </a:extLst>
          </p:cNvPr>
          <p:cNvSpPr/>
          <p:nvPr/>
        </p:nvSpPr>
        <p:spPr>
          <a:xfrm>
            <a:off x="4883799" y="1073754"/>
            <a:ext cx="5971078" cy="4917630"/>
          </a:xfrm>
          <a:prstGeom prst="roundRect">
            <a:avLst>
              <a:gd name="adj" fmla="val 15246"/>
            </a:avLst>
          </a:prstGeom>
          <a:solidFill>
            <a:srgbClr val="E537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74B388-1978-49C1-A2BA-373DBFC11A81}"/>
              </a:ext>
            </a:extLst>
          </p:cNvPr>
          <p:cNvSpPr/>
          <p:nvPr/>
        </p:nvSpPr>
        <p:spPr>
          <a:xfrm>
            <a:off x="5109461" y="1429121"/>
            <a:ext cx="5519754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0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When the war ended, Mary went back to Britain with very little money. Soldiers wrote letters to newspapers, praising what she had done.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DBF28A-F625-447B-8E6F-5C6A03A7F19C}"/>
              </a:ext>
            </a:extLst>
          </p:cNvPr>
          <p:cNvSpPr/>
          <p:nvPr/>
        </p:nvSpPr>
        <p:spPr>
          <a:xfrm>
            <a:off x="5109461" y="2519187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FFC00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published her autobiography in 1857.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6864EFF-DF8D-4B58-8530-219B2ECB3FFE}"/>
              </a:ext>
            </a:extLst>
          </p:cNvPr>
          <p:cNvSpPr/>
          <p:nvPr/>
        </p:nvSpPr>
        <p:spPr>
          <a:xfrm>
            <a:off x="5094600" y="3609253"/>
            <a:ext cx="5519752" cy="10241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00B050"/>
              </a:buClr>
              <a:buSzPts val="2000"/>
            </a:pPr>
            <a:r>
              <a:rPr lang="en-GB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She died in London in 1881.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C8E8D5C-96FA-4E64-B8DB-7EA43BB36091}"/>
              </a:ext>
            </a:extLst>
          </p:cNvPr>
          <p:cNvSpPr/>
          <p:nvPr/>
        </p:nvSpPr>
        <p:spPr>
          <a:xfrm>
            <a:off x="5094600" y="4705391"/>
            <a:ext cx="5519752" cy="1026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lvl="0">
              <a:buClr>
                <a:srgbClr val="0070C0"/>
              </a:buClr>
              <a:buSzPts val="2000"/>
            </a:pPr>
            <a:r>
              <a:rPr lang="en-US" sz="1600" dirty="0">
                <a:solidFill>
                  <a:schemeClr val="tx1"/>
                </a:solidFill>
                <a:latin typeface="Raleway" panose="020B0604020202020204" charset="0"/>
                <a:ea typeface="Calibri"/>
                <a:cs typeface="Calibri"/>
                <a:sym typeface="Calibri"/>
              </a:rPr>
              <a:t>In 2004, she was voted the Greatest Black Briton.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68481-DF80-4AEB-ADE2-006BA3523413}"/>
              </a:ext>
            </a:extLst>
          </p:cNvPr>
          <p:cNvGrpSpPr/>
          <p:nvPr/>
        </p:nvGrpSpPr>
        <p:grpSpPr>
          <a:xfrm>
            <a:off x="0" y="79926"/>
            <a:ext cx="6952022" cy="862031"/>
            <a:chOff x="4173984" y="4550066"/>
            <a:chExt cx="7828930" cy="17550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53F84C-8933-43A3-BC3C-9599E841154D}"/>
                </a:ext>
              </a:extLst>
            </p:cNvPr>
            <p:cNvSpPr/>
            <p:nvPr/>
          </p:nvSpPr>
          <p:spPr>
            <a:xfrm>
              <a:off x="4241569" y="4550066"/>
              <a:ext cx="7761345" cy="17550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4457318-CB9C-4007-9DFD-66FE7D0FC5AB}"/>
                </a:ext>
              </a:extLst>
            </p:cNvPr>
            <p:cNvSpPr/>
            <p:nvPr/>
          </p:nvSpPr>
          <p:spPr>
            <a:xfrm>
              <a:off x="4309153" y="4650592"/>
              <a:ext cx="7626177" cy="1553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503DE0-E3DC-49C9-90CF-C8B30884FAB5}"/>
                </a:ext>
              </a:extLst>
            </p:cNvPr>
            <p:cNvSpPr/>
            <p:nvPr/>
          </p:nvSpPr>
          <p:spPr>
            <a:xfrm>
              <a:off x="4370448" y="4717103"/>
              <a:ext cx="7503587" cy="139868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258D43-25A4-41D5-9109-E21D073BD5CA}"/>
                </a:ext>
              </a:extLst>
            </p:cNvPr>
            <p:cNvSpPr txBox="1"/>
            <p:nvPr/>
          </p:nvSpPr>
          <p:spPr>
            <a:xfrm>
              <a:off x="4173984" y="4985431"/>
              <a:ext cx="7700050" cy="862031"/>
            </a:xfrm>
          </p:spPr>
          <p:txBody>
            <a:bodyPr vert="horz" lIns="91440" tIns="45720" rIns="91440" bIns="45720" rtlCol="0" anchor="b">
              <a:normAutofit fontScale="85000" lnSpcReduction="20000"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FFFFFF"/>
                  </a:solidFill>
                  <a:latin typeface="Suez One" panose="00000500000000000000" pitchFamily="2" charset="-79"/>
                  <a:cs typeface="Suez One" panose="00000500000000000000" pitchFamily="2" charset="-79"/>
                </a:rPr>
                <a:t>Who is Mary Seacole?</a:t>
              </a:r>
              <a:endParaRPr lang="en-US" sz="3200" b="1" kern="1200" dirty="0">
                <a:solidFill>
                  <a:srgbClr val="FFFFFF"/>
                </a:solidFill>
                <a:latin typeface="Suez One" panose="00000500000000000000" pitchFamily="2" charset="-79"/>
                <a:cs typeface="Suez One" panose="00000500000000000000" pitchFamily="2" charset="-79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8DDB277-DAAD-4F19-BA41-D46992BE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35" y="0"/>
            <a:ext cx="1052573" cy="1052573"/>
          </a:xfrm>
          <a:prstGeom prst="rect">
            <a:avLst/>
          </a:prstGeom>
        </p:spPr>
      </p:pic>
      <p:pic>
        <p:nvPicPr>
          <p:cNvPr id="4098" name="Picture 2" descr="The Creole Shepherd: Mary Seacole – Hark Around the Greats">
            <a:extLst>
              <a:ext uri="{FF2B5EF4-FFF2-40B4-BE49-F238E27FC236}">
                <a16:creationId xmlns:a16="http://schemas.microsoft.com/office/drawing/2014/main" id="{A3F0E58D-9CBD-4B1D-A4B9-1055F771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70" y="1697651"/>
            <a:ext cx="2764283" cy="369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130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704</Words>
  <Application>Microsoft Office PowerPoint</Application>
  <PresentationFormat>Widescreen</PresentationFormat>
  <Paragraphs>102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Raleway</vt:lpstr>
      <vt:lpstr>Calibri</vt:lpstr>
      <vt:lpstr>Arial</vt:lpstr>
      <vt:lpstr>Suez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E Xavier-Cope</dc:creator>
  <cp:lastModifiedBy>Bisi Sijuade</cp:lastModifiedBy>
  <cp:revision>34</cp:revision>
  <dcterms:created xsi:type="dcterms:W3CDTF">2021-01-11T20:49:29Z</dcterms:created>
  <dcterms:modified xsi:type="dcterms:W3CDTF">2021-06-01T15:18:03Z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0x010100ED46272551D6134FB4248C0EEB28F147</vt:lpwstr>
  </property>
</Properties>
</file>