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608" r:id="rId5"/>
    <p:sldId id="609" r:id="rId6"/>
    <p:sldId id="611" r:id="rId7"/>
    <p:sldId id="627" r:id="rId8"/>
    <p:sldId id="628" r:id="rId9"/>
    <p:sldId id="613" r:id="rId10"/>
    <p:sldId id="614" r:id="rId11"/>
    <p:sldId id="620" r:id="rId12"/>
    <p:sldId id="616" r:id="rId13"/>
    <p:sldId id="617" r:id="rId14"/>
    <p:sldId id="621" r:id="rId15"/>
    <p:sldId id="623" r:id="rId16"/>
    <p:sldId id="624" r:id="rId17"/>
    <p:sldId id="62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B035"/>
    <a:srgbClr val="E53750"/>
    <a:srgbClr val="07A751"/>
    <a:srgbClr val="0D80C3"/>
    <a:srgbClr val="268855"/>
    <a:srgbClr val="54C68A"/>
    <a:srgbClr val="B1F9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74" autoAdjust="0"/>
    <p:restoredTop sz="94660"/>
  </p:normalViewPr>
  <p:slideViewPr>
    <p:cSldViewPr snapToGrid="0">
      <p:cViewPr varScale="1">
        <p:scale>
          <a:sx n="75" d="100"/>
          <a:sy n="75" d="100"/>
        </p:scale>
        <p:origin x="78"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CA340-DD3F-46AE-9571-130D2BF1EB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8C5DF24-48EC-4E51-9DA6-E76D44B940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EFA7FA2-2D35-48E3-A431-D62687A0B107}"/>
              </a:ext>
            </a:extLst>
          </p:cNvPr>
          <p:cNvSpPr>
            <a:spLocks noGrp="1"/>
          </p:cNvSpPr>
          <p:nvPr>
            <p:ph type="dt" sz="half" idx="10"/>
          </p:nvPr>
        </p:nvSpPr>
        <p:spPr/>
        <p:txBody>
          <a:bodyPr/>
          <a:lstStyle/>
          <a:p>
            <a:fld id="{070C5672-F868-415A-B6B4-63E89E7F51A7}" type="datetimeFigureOut">
              <a:rPr lang="en-GB" smtClean="0"/>
              <a:t>10/06/2021</a:t>
            </a:fld>
            <a:endParaRPr lang="en-GB" dirty="0"/>
          </a:p>
        </p:txBody>
      </p:sp>
      <p:sp>
        <p:nvSpPr>
          <p:cNvPr id="5" name="Footer Placeholder 4">
            <a:extLst>
              <a:ext uri="{FF2B5EF4-FFF2-40B4-BE49-F238E27FC236}">
                <a16:creationId xmlns:a16="http://schemas.microsoft.com/office/drawing/2014/main" id="{B3FF775E-F614-43C2-A067-48866429E030}"/>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08EDE579-BB29-42CE-AF55-C780B8D55DCA}"/>
              </a:ext>
            </a:extLst>
          </p:cNvPr>
          <p:cNvSpPr>
            <a:spLocks noGrp="1"/>
          </p:cNvSpPr>
          <p:nvPr>
            <p:ph type="sldNum" sz="quarter" idx="12"/>
          </p:nvPr>
        </p:nvSpPr>
        <p:spPr/>
        <p:txBody>
          <a:bodyPr/>
          <a:lstStyle/>
          <a:p>
            <a:fld id="{37D96A97-0AC9-45F3-9F71-4AC4F0B41DC6}" type="slidenum">
              <a:rPr lang="en-GB" smtClean="0"/>
              <a:t>‹#›</a:t>
            </a:fld>
            <a:endParaRPr lang="en-GB" dirty="0"/>
          </a:p>
        </p:txBody>
      </p:sp>
    </p:spTree>
    <p:extLst>
      <p:ext uri="{BB962C8B-B14F-4D97-AF65-F5344CB8AC3E}">
        <p14:creationId xmlns:p14="http://schemas.microsoft.com/office/powerpoint/2010/main" val="2472529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9B92F-E27D-46A6-9085-6352F653458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F9DA928-BAC1-4717-AF77-399D7F759F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F041B75-6793-4E71-ACD1-70E368BB7EF6}"/>
              </a:ext>
            </a:extLst>
          </p:cNvPr>
          <p:cNvSpPr>
            <a:spLocks noGrp="1"/>
          </p:cNvSpPr>
          <p:nvPr>
            <p:ph type="dt" sz="half" idx="10"/>
          </p:nvPr>
        </p:nvSpPr>
        <p:spPr/>
        <p:txBody>
          <a:bodyPr/>
          <a:lstStyle/>
          <a:p>
            <a:fld id="{070C5672-F868-415A-B6B4-63E89E7F51A7}" type="datetimeFigureOut">
              <a:rPr lang="en-GB" smtClean="0"/>
              <a:t>10/06/2021</a:t>
            </a:fld>
            <a:endParaRPr lang="en-GB" dirty="0"/>
          </a:p>
        </p:txBody>
      </p:sp>
      <p:sp>
        <p:nvSpPr>
          <p:cNvPr id="5" name="Footer Placeholder 4">
            <a:extLst>
              <a:ext uri="{FF2B5EF4-FFF2-40B4-BE49-F238E27FC236}">
                <a16:creationId xmlns:a16="http://schemas.microsoft.com/office/drawing/2014/main" id="{BEFB4411-2B16-4659-A49B-CDB56C7FCAA0}"/>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EF71042-044B-46BC-9BE3-A4400931763C}"/>
              </a:ext>
            </a:extLst>
          </p:cNvPr>
          <p:cNvSpPr>
            <a:spLocks noGrp="1"/>
          </p:cNvSpPr>
          <p:nvPr>
            <p:ph type="sldNum" sz="quarter" idx="12"/>
          </p:nvPr>
        </p:nvSpPr>
        <p:spPr/>
        <p:txBody>
          <a:bodyPr/>
          <a:lstStyle/>
          <a:p>
            <a:fld id="{37D96A97-0AC9-45F3-9F71-4AC4F0B41DC6}" type="slidenum">
              <a:rPr lang="en-GB" smtClean="0"/>
              <a:t>‹#›</a:t>
            </a:fld>
            <a:endParaRPr lang="en-GB" dirty="0"/>
          </a:p>
        </p:txBody>
      </p:sp>
    </p:spTree>
    <p:extLst>
      <p:ext uri="{BB962C8B-B14F-4D97-AF65-F5344CB8AC3E}">
        <p14:creationId xmlns:p14="http://schemas.microsoft.com/office/powerpoint/2010/main" val="4282633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DDD3EA-447C-440E-8D3D-337F2594EC5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844C0EC-F058-498D-8412-3F5208FDE6F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A2FB771-B004-4FCF-96A1-C11967D939C6}"/>
              </a:ext>
            </a:extLst>
          </p:cNvPr>
          <p:cNvSpPr>
            <a:spLocks noGrp="1"/>
          </p:cNvSpPr>
          <p:nvPr>
            <p:ph type="dt" sz="half" idx="10"/>
          </p:nvPr>
        </p:nvSpPr>
        <p:spPr/>
        <p:txBody>
          <a:bodyPr/>
          <a:lstStyle/>
          <a:p>
            <a:fld id="{070C5672-F868-415A-B6B4-63E89E7F51A7}" type="datetimeFigureOut">
              <a:rPr lang="en-GB" smtClean="0"/>
              <a:t>10/06/2021</a:t>
            </a:fld>
            <a:endParaRPr lang="en-GB" dirty="0"/>
          </a:p>
        </p:txBody>
      </p:sp>
      <p:sp>
        <p:nvSpPr>
          <p:cNvPr id="5" name="Footer Placeholder 4">
            <a:extLst>
              <a:ext uri="{FF2B5EF4-FFF2-40B4-BE49-F238E27FC236}">
                <a16:creationId xmlns:a16="http://schemas.microsoft.com/office/drawing/2014/main" id="{329FBEBC-3D8D-46A0-AD7A-04489F2B6E2B}"/>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4E0F8AC9-326A-4F64-BA18-78C194B05A27}"/>
              </a:ext>
            </a:extLst>
          </p:cNvPr>
          <p:cNvSpPr>
            <a:spLocks noGrp="1"/>
          </p:cNvSpPr>
          <p:nvPr>
            <p:ph type="sldNum" sz="quarter" idx="12"/>
          </p:nvPr>
        </p:nvSpPr>
        <p:spPr/>
        <p:txBody>
          <a:bodyPr/>
          <a:lstStyle/>
          <a:p>
            <a:fld id="{37D96A97-0AC9-45F3-9F71-4AC4F0B41DC6}" type="slidenum">
              <a:rPr lang="en-GB" smtClean="0"/>
              <a:t>‹#›</a:t>
            </a:fld>
            <a:endParaRPr lang="en-GB" dirty="0"/>
          </a:p>
        </p:txBody>
      </p:sp>
    </p:spTree>
    <p:extLst>
      <p:ext uri="{BB962C8B-B14F-4D97-AF65-F5344CB8AC3E}">
        <p14:creationId xmlns:p14="http://schemas.microsoft.com/office/powerpoint/2010/main" val="1182456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67240-CB83-4B79-BCBC-A4207CE7C30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F004E8A-4B68-47E1-A832-D49D839902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5B3EEE8-0F8A-4430-8D01-8FACA4BE7295}"/>
              </a:ext>
            </a:extLst>
          </p:cNvPr>
          <p:cNvSpPr>
            <a:spLocks noGrp="1"/>
          </p:cNvSpPr>
          <p:nvPr>
            <p:ph type="dt" sz="half" idx="10"/>
          </p:nvPr>
        </p:nvSpPr>
        <p:spPr/>
        <p:txBody>
          <a:bodyPr/>
          <a:lstStyle/>
          <a:p>
            <a:fld id="{070C5672-F868-415A-B6B4-63E89E7F51A7}" type="datetimeFigureOut">
              <a:rPr lang="en-GB" smtClean="0"/>
              <a:t>10/06/2021</a:t>
            </a:fld>
            <a:endParaRPr lang="en-GB" dirty="0"/>
          </a:p>
        </p:txBody>
      </p:sp>
      <p:sp>
        <p:nvSpPr>
          <p:cNvPr id="5" name="Footer Placeholder 4">
            <a:extLst>
              <a:ext uri="{FF2B5EF4-FFF2-40B4-BE49-F238E27FC236}">
                <a16:creationId xmlns:a16="http://schemas.microsoft.com/office/drawing/2014/main" id="{0CB086E7-80B5-43D3-ABA2-D766F1F49A51}"/>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212169F1-D631-44C3-B329-56DAECAC0FD7}"/>
              </a:ext>
            </a:extLst>
          </p:cNvPr>
          <p:cNvSpPr>
            <a:spLocks noGrp="1"/>
          </p:cNvSpPr>
          <p:nvPr>
            <p:ph type="sldNum" sz="quarter" idx="12"/>
          </p:nvPr>
        </p:nvSpPr>
        <p:spPr/>
        <p:txBody>
          <a:bodyPr/>
          <a:lstStyle/>
          <a:p>
            <a:fld id="{37D96A97-0AC9-45F3-9F71-4AC4F0B41DC6}" type="slidenum">
              <a:rPr lang="en-GB" smtClean="0"/>
              <a:t>‹#›</a:t>
            </a:fld>
            <a:endParaRPr lang="en-GB" dirty="0"/>
          </a:p>
        </p:txBody>
      </p:sp>
    </p:spTree>
    <p:extLst>
      <p:ext uri="{BB962C8B-B14F-4D97-AF65-F5344CB8AC3E}">
        <p14:creationId xmlns:p14="http://schemas.microsoft.com/office/powerpoint/2010/main" val="3753098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4330E-C5DF-4F5E-8DC9-E99A079AE0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92BCD25-F00C-464E-9B35-D8B76EBC9A6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F0392A5-FD39-4B87-8250-2243CBA9DA4E}"/>
              </a:ext>
            </a:extLst>
          </p:cNvPr>
          <p:cNvSpPr>
            <a:spLocks noGrp="1"/>
          </p:cNvSpPr>
          <p:nvPr>
            <p:ph type="dt" sz="half" idx="10"/>
          </p:nvPr>
        </p:nvSpPr>
        <p:spPr/>
        <p:txBody>
          <a:bodyPr/>
          <a:lstStyle/>
          <a:p>
            <a:fld id="{070C5672-F868-415A-B6B4-63E89E7F51A7}" type="datetimeFigureOut">
              <a:rPr lang="en-GB" smtClean="0"/>
              <a:t>10/06/2021</a:t>
            </a:fld>
            <a:endParaRPr lang="en-GB" dirty="0"/>
          </a:p>
        </p:txBody>
      </p:sp>
      <p:sp>
        <p:nvSpPr>
          <p:cNvPr id="5" name="Footer Placeholder 4">
            <a:extLst>
              <a:ext uri="{FF2B5EF4-FFF2-40B4-BE49-F238E27FC236}">
                <a16:creationId xmlns:a16="http://schemas.microsoft.com/office/drawing/2014/main" id="{DAD67481-D6BD-4B50-9F4F-C1EF7CB0EF92}"/>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7E070DAF-2BD4-4B8E-B19E-50A2429D777E}"/>
              </a:ext>
            </a:extLst>
          </p:cNvPr>
          <p:cNvSpPr>
            <a:spLocks noGrp="1"/>
          </p:cNvSpPr>
          <p:nvPr>
            <p:ph type="sldNum" sz="quarter" idx="12"/>
          </p:nvPr>
        </p:nvSpPr>
        <p:spPr/>
        <p:txBody>
          <a:bodyPr/>
          <a:lstStyle/>
          <a:p>
            <a:fld id="{37D96A97-0AC9-45F3-9F71-4AC4F0B41DC6}" type="slidenum">
              <a:rPr lang="en-GB" smtClean="0"/>
              <a:t>‹#›</a:t>
            </a:fld>
            <a:endParaRPr lang="en-GB" dirty="0"/>
          </a:p>
        </p:txBody>
      </p:sp>
    </p:spTree>
    <p:extLst>
      <p:ext uri="{BB962C8B-B14F-4D97-AF65-F5344CB8AC3E}">
        <p14:creationId xmlns:p14="http://schemas.microsoft.com/office/powerpoint/2010/main" val="3080757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98F60-5EEF-4D00-9B39-7D305D55226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3A0695F-E706-462A-8DBB-F432D04C83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D60037A-0014-4761-90C1-B5F974D222A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6CC7AD9-560D-4C43-9038-0615FDBFD72F}"/>
              </a:ext>
            </a:extLst>
          </p:cNvPr>
          <p:cNvSpPr>
            <a:spLocks noGrp="1"/>
          </p:cNvSpPr>
          <p:nvPr>
            <p:ph type="dt" sz="half" idx="10"/>
          </p:nvPr>
        </p:nvSpPr>
        <p:spPr/>
        <p:txBody>
          <a:bodyPr/>
          <a:lstStyle/>
          <a:p>
            <a:fld id="{070C5672-F868-415A-B6B4-63E89E7F51A7}" type="datetimeFigureOut">
              <a:rPr lang="en-GB" smtClean="0"/>
              <a:t>10/06/2021</a:t>
            </a:fld>
            <a:endParaRPr lang="en-GB" dirty="0"/>
          </a:p>
        </p:txBody>
      </p:sp>
      <p:sp>
        <p:nvSpPr>
          <p:cNvPr id="6" name="Footer Placeholder 5">
            <a:extLst>
              <a:ext uri="{FF2B5EF4-FFF2-40B4-BE49-F238E27FC236}">
                <a16:creationId xmlns:a16="http://schemas.microsoft.com/office/drawing/2014/main" id="{D30B9FEC-10CD-4E90-A9CC-6CCB9308AB00}"/>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8197FA97-E933-4491-93D4-E282C8918783}"/>
              </a:ext>
            </a:extLst>
          </p:cNvPr>
          <p:cNvSpPr>
            <a:spLocks noGrp="1"/>
          </p:cNvSpPr>
          <p:nvPr>
            <p:ph type="sldNum" sz="quarter" idx="12"/>
          </p:nvPr>
        </p:nvSpPr>
        <p:spPr/>
        <p:txBody>
          <a:bodyPr/>
          <a:lstStyle/>
          <a:p>
            <a:fld id="{37D96A97-0AC9-45F3-9F71-4AC4F0B41DC6}" type="slidenum">
              <a:rPr lang="en-GB" smtClean="0"/>
              <a:t>‹#›</a:t>
            </a:fld>
            <a:endParaRPr lang="en-GB" dirty="0"/>
          </a:p>
        </p:txBody>
      </p:sp>
    </p:spTree>
    <p:extLst>
      <p:ext uri="{BB962C8B-B14F-4D97-AF65-F5344CB8AC3E}">
        <p14:creationId xmlns:p14="http://schemas.microsoft.com/office/powerpoint/2010/main" val="1061192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15E3-0372-474D-B4E9-9BFDEE1140B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24C4FF6-29EB-4A9A-A05C-C93F0BC02A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59CC65-B12C-4676-B89E-211B0016D9B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C3D413F-4D1B-45E7-91F3-70ECE0B09C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3FA1BA-820E-472D-B65C-203D72D933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9845E12-9594-4839-B34B-C706B220A97B}"/>
              </a:ext>
            </a:extLst>
          </p:cNvPr>
          <p:cNvSpPr>
            <a:spLocks noGrp="1"/>
          </p:cNvSpPr>
          <p:nvPr>
            <p:ph type="dt" sz="half" idx="10"/>
          </p:nvPr>
        </p:nvSpPr>
        <p:spPr/>
        <p:txBody>
          <a:bodyPr/>
          <a:lstStyle/>
          <a:p>
            <a:fld id="{070C5672-F868-415A-B6B4-63E89E7F51A7}" type="datetimeFigureOut">
              <a:rPr lang="en-GB" smtClean="0"/>
              <a:t>10/06/2021</a:t>
            </a:fld>
            <a:endParaRPr lang="en-GB" dirty="0"/>
          </a:p>
        </p:txBody>
      </p:sp>
      <p:sp>
        <p:nvSpPr>
          <p:cNvPr id="8" name="Footer Placeholder 7">
            <a:extLst>
              <a:ext uri="{FF2B5EF4-FFF2-40B4-BE49-F238E27FC236}">
                <a16:creationId xmlns:a16="http://schemas.microsoft.com/office/drawing/2014/main" id="{E36BD77D-2454-4CE3-A7AF-5CFF7BC107A3}"/>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5AA8A223-F49C-4DD4-ABF9-041B8F61972E}"/>
              </a:ext>
            </a:extLst>
          </p:cNvPr>
          <p:cNvSpPr>
            <a:spLocks noGrp="1"/>
          </p:cNvSpPr>
          <p:nvPr>
            <p:ph type="sldNum" sz="quarter" idx="12"/>
          </p:nvPr>
        </p:nvSpPr>
        <p:spPr/>
        <p:txBody>
          <a:bodyPr/>
          <a:lstStyle/>
          <a:p>
            <a:fld id="{37D96A97-0AC9-45F3-9F71-4AC4F0B41DC6}" type="slidenum">
              <a:rPr lang="en-GB" smtClean="0"/>
              <a:t>‹#›</a:t>
            </a:fld>
            <a:endParaRPr lang="en-GB" dirty="0"/>
          </a:p>
        </p:txBody>
      </p:sp>
    </p:spTree>
    <p:extLst>
      <p:ext uri="{BB962C8B-B14F-4D97-AF65-F5344CB8AC3E}">
        <p14:creationId xmlns:p14="http://schemas.microsoft.com/office/powerpoint/2010/main" val="1338708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B943D-F74C-45E0-AAAE-C280B676EFB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1F638F2-B80D-43A3-BF40-C29463BBAAF2}"/>
              </a:ext>
            </a:extLst>
          </p:cNvPr>
          <p:cNvSpPr>
            <a:spLocks noGrp="1"/>
          </p:cNvSpPr>
          <p:nvPr>
            <p:ph type="dt" sz="half" idx="10"/>
          </p:nvPr>
        </p:nvSpPr>
        <p:spPr/>
        <p:txBody>
          <a:bodyPr/>
          <a:lstStyle/>
          <a:p>
            <a:fld id="{070C5672-F868-415A-B6B4-63E89E7F51A7}" type="datetimeFigureOut">
              <a:rPr lang="en-GB" smtClean="0"/>
              <a:t>10/06/2021</a:t>
            </a:fld>
            <a:endParaRPr lang="en-GB" dirty="0"/>
          </a:p>
        </p:txBody>
      </p:sp>
      <p:sp>
        <p:nvSpPr>
          <p:cNvPr id="4" name="Footer Placeholder 3">
            <a:extLst>
              <a:ext uri="{FF2B5EF4-FFF2-40B4-BE49-F238E27FC236}">
                <a16:creationId xmlns:a16="http://schemas.microsoft.com/office/drawing/2014/main" id="{E6EDD734-70A0-424E-8C10-9E0DF7F1C12C}"/>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D868A75-225C-46EB-A4E2-3AC44CF33AFC}"/>
              </a:ext>
            </a:extLst>
          </p:cNvPr>
          <p:cNvSpPr>
            <a:spLocks noGrp="1"/>
          </p:cNvSpPr>
          <p:nvPr>
            <p:ph type="sldNum" sz="quarter" idx="12"/>
          </p:nvPr>
        </p:nvSpPr>
        <p:spPr/>
        <p:txBody>
          <a:bodyPr/>
          <a:lstStyle/>
          <a:p>
            <a:fld id="{37D96A97-0AC9-45F3-9F71-4AC4F0B41DC6}" type="slidenum">
              <a:rPr lang="en-GB" smtClean="0"/>
              <a:t>‹#›</a:t>
            </a:fld>
            <a:endParaRPr lang="en-GB" dirty="0"/>
          </a:p>
        </p:txBody>
      </p:sp>
    </p:spTree>
    <p:extLst>
      <p:ext uri="{BB962C8B-B14F-4D97-AF65-F5344CB8AC3E}">
        <p14:creationId xmlns:p14="http://schemas.microsoft.com/office/powerpoint/2010/main" val="2046557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A0B846-2813-4F11-BC98-E75B8B3931D9}"/>
              </a:ext>
            </a:extLst>
          </p:cNvPr>
          <p:cNvSpPr>
            <a:spLocks noGrp="1"/>
          </p:cNvSpPr>
          <p:nvPr>
            <p:ph type="dt" sz="half" idx="10"/>
          </p:nvPr>
        </p:nvSpPr>
        <p:spPr/>
        <p:txBody>
          <a:bodyPr/>
          <a:lstStyle/>
          <a:p>
            <a:fld id="{070C5672-F868-415A-B6B4-63E89E7F51A7}" type="datetimeFigureOut">
              <a:rPr lang="en-GB" smtClean="0"/>
              <a:t>10/06/2021</a:t>
            </a:fld>
            <a:endParaRPr lang="en-GB" dirty="0"/>
          </a:p>
        </p:txBody>
      </p:sp>
      <p:sp>
        <p:nvSpPr>
          <p:cNvPr id="3" name="Footer Placeholder 2">
            <a:extLst>
              <a:ext uri="{FF2B5EF4-FFF2-40B4-BE49-F238E27FC236}">
                <a16:creationId xmlns:a16="http://schemas.microsoft.com/office/drawing/2014/main" id="{0895698E-11EB-42AE-8EF2-2BA9DE880B97}"/>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BE717801-39CF-407D-B72E-2C4E9AD86976}"/>
              </a:ext>
            </a:extLst>
          </p:cNvPr>
          <p:cNvSpPr>
            <a:spLocks noGrp="1"/>
          </p:cNvSpPr>
          <p:nvPr>
            <p:ph type="sldNum" sz="quarter" idx="12"/>
          </p:nvPr>
        </p:nvSpPr>
        <p:spPr/>
        <p:txBody>
          <a:bodyPr/>
          <a:lstStyle/>
          <a:p>
            <a:fld id="{37D96A97-0AC9-45F3-9F71-4AC4F0B41DC6}" type="slidenum">
              <a:rPr lang="en-GB" smtClean="0"/>
              <a:t>‹#›</a:t>
            </a:fld>
            <a:endParaRPr lang="en-GB" dirty="0"/>
          </a:p>
        </p:txBody>
      </p:sp>
    </p:spTree>
    <p:extLst>
      <p:ext uri="{BB962C8B-B14F-4D97-AF65-F5344CB8AC3E}">
        <p14:creationId xmlns:p14="http://schemas.microsoft.com/office/powerpoint/2010/main" val="3371996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05681-C73B-4D80-8D35-BBB88DF2B6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C837F06-B66E-48A0-B024-44379E61BC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F532D06-A08F-47A2-AAE1-57B5D3A2F1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78B03D-84CE-4923-9ECB-00B3C1B26D84}"/>
              </a:ext>
            </a:extLst>
          </p:cNvPr>
          <p:cNvSpPr>
            <a:spLocks noGrp="1"/>
          </p:cNvSpPr>
          <p:nvPr>
            <p:ph type="dt" sz="half" idx="10"/>
          </p:nvPr>
        </p:nvSpPr>
        <p:spPr/>
        <p:txBody>
          <a:bodyPr/>
          <a:lstStyle/>
          <a:p>
            <a:fld id="{070C5672-F868-415A-B6B4-63E89E7F51A7}" type="datetimeFigureOut">
              <a:rPr lang="en-GB" smtClean="0"/>
              <a:t>10/06/2021</a:t>
            </a:fld>
            <a:endParaRPr lang="en-GB" dirty="0"/>
          </a:p>
        </p:txBody>
      </p:sp>
      <p:sp>
        <p:nvSpPr>
          <p:cNvPr id="6" name="Footer Placeholder 5">
            <a:extLst>
              <a:ext uri="{FF2B5EF4-FFF2-40B4-BE49-F238E27FC236}">
                <a16:creationId xmlns:a16="http://schemas.microsoft.com/office/drawing/2014/main" id="{04DE9EB0-1B11-4993-93CC-A47EF892D6B3}"/>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B5FCC0DD-BA79-4BA1-956F-91A0EDE296EB}"/>
              </a:ext>
            </a:extLst>
          </p:cNvPr>
          <p:cNvSpPr>
            <a:spLocks noGrp="1"/>
          </p:cNvSpPr>
          <p:nvPr>
            <p:ph type="sldNum" sz="quarter" idx="12"/>
          </p:nvPr>
        </p:nvSpPr>
        <p:spPr/>
        <p:txBody>
          <a:bodyPr/>
          <a:lstStyle/>
          <a:p>
            <a:fld id="{37D96A97-0AC9-45F3-9F71-4AC4F0B41DC6}" type="slidenum">
              <a:rPr lang="en-GB" smtClean="0"/>
              <a:t>‹#›</a:t>
            </a:fld>
            <a:endParaRPr lang="en-GB" dirty="0"/>
          </a:p>
        </p:txBody>
      </p:sp>
    </p:spTree>
    <p:extLst>
      <p:ext uri="{BB962C8B-B14F-4D97-AF65-F5344CB8AC3E}">
        <p14:creationId xmlns:p14="http://schemas.microsoft.com/office/powerpoint/2010/main" val="403833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46757-E776-40EB-8F97-98C0A8CFEB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6645353-EAC3-41C4-B739-8E6E4E0960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FF3E7A95-D4E9-4DDA-A2B9-57973619CB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2898F9-1955-4214-AEE4-C1C8082BBB4A}"/>
              </a:ext>
            </a:extLst>
          </p:cNvPr>
          <p:cNvSpPr>
            <a:spLocks noGrp="1"/>
          </p:cNvSpPr>
          <p:nvPr>
            <p:ph type="dt" sz="half" idx="10"/>
          </p:nvPr>
        </p:nvSpPr>
        <p:spPr/>
        <p:txBody>
          <a:bodyPr/>
          <a:lstStyle/>
          <a:p>
            <a:fld id="{070C5672-F868-415A-B6B4-63E89E7F51A7}" type="datetimeFigureOut">
              <a:rPr lang="en-GB" smtClean="0"/>
              <a:t>10/06/2021</a:t>
            </a:fld>
            <a:endParaRPr lang="en-GB" dirty="0"/>
          </a:p>
        </p:txBody>
      </p:sp>
      <p:sp>
        <p:nvSpPr>
          <p:cNvPr id="6" name="Footer Placeholder 5">
            <a:extLst>
              <a:ext uri="{FF2B5EF4-FFF2-40B4-BE49-F238E27FC236}">
                <a16:creationId xmlns:a16="http://schemas.microsoft.com/office/drawing/2014/main" id="{8CCCCF81-65B1-4BFA-89E3-CE1A5781C2A4}"/>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B60A3C30-0818-422A-B430-9A6038A4EF6E}"/>
              </a:ext>
            </a:extLst>
          </p:cNvPr>
          <p:cNvSpPr>
            <a:spLocks noGrp="1"/>
          </p:cNvSpPr>
          <p:nvPr>
            <p:ph type="sldNum" sz="quarter" idx="12"/>
          </p:nvPr>
        </p:nvSpPr>
        <p:spPr/>
        <p:txBody>
          <a:bodyPr/>
          <a:lstStyle/>
          <a:p>
            <a:fld id="{37D96A97-0AC9-45F3-9F71-4AC4F0B41DC6}" type="slidenum">
              <a:rPr lang="en-GB" smtClean="0"/>
              <a:t>‹#›</a:t>
            </a:fld>
            <a:endParaRPr lang="en-GB" dirty="0"/>
          </a:p>
        </p:txBody>
      </p:sp>
    </p:spTree>
    <p:extLst>
      <p:ext uri="{BB962C8B-B14F-4D97-AF65-F5344CB8AC3E}">
        <p14:creationId xmlns:p14="http://schemas.microsoft.com/office/powerpoint/2010/main" val="4034247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35A730-3313-4449-8230-2B07E86B4F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18145BC-096B-45DF-B8B7-F86A3BA9D7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A00E97D-E5AD-4BEE-9B5D-68DB9E7D58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0C5672-F868-415A-B6B4-63E89E7F51A7}" type="datetimeFigureOut">
              <a:rPr lang="en-GB" smtClean="0"/>
              <a:t>10/06/2021</a:t>
            </a:fld>
            <a:endParaRPr lang="en-GB" dirty="0"/>
          </a:p>
        </p:txBody>
      </p:sp>
      <p:sp>
        <p:nvSpPr>
          <p:cNvPr id="5" name="Footer Placeholder 4">
            <a:extLst>
              <a:ext uri="{FF2B5EF4-FFF2-40B4-BE49-F238E27FC236}">
                <a16:creationId xmlns:a16="http://schemas.microsoft.com/office/drawing/2014/main" id="{FD486293-2583-44B2-B047-54969E210A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037B89FD-5B86-403E-88F6-01A3C5D858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D96A97-0AC9-45F3-9F71-4AC4F0B41DC6}" type="slidenum">
              <a:rPr lang="en-GB" smtClean="0"/>
              <a:t>‹#›</a:t>
            </a:fld>
            <a:endParaRPr lang="en-GB" dirty="0"/>
          </a:p>
        </p:txBody>
      </p:sp>
    </p:spTree>
    <p:extLst>
      <p:ext uri="{BB962C8B-B14F-4D97-AF65-F5344CB8AC3E}">
        <p14:creationId xmlns:p14="http://schemas.microsoft.com/office/powerpoint/2010/main" val="33986216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1.jp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C943E735-3F7A-4692-A4F2-E78C67C8C1DB}"/>
              </a:ext>
            </a:extLst>
          </p:cNvPr>
          <p:cNvCxnSpPr>
            <a:cxnSpLocks/>
          </p:cNvCxnSpPr>
          <p:nvPr/>
        </p:nvCxnSpPr>
        <p:spPr>
          <a:xfrm>
            <a:off x="5277033" y="5579134"/>
            <a:ext cx="56771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6DF0F22-FFF1-4C02-960A-8E91A1B09579}"/>
              </a:ext>
            </a:extLst>
          </p:cNvPr>
          <p:cNvSpPr txBox="1"/>
          <p:nvPr/>
        </p:nvSpPr>
        <p:spPr>
          <a:xfrm>
            <a:off x="4235280" y="5179848"/>
            <a:ext cx="7761345" cy="862031"/>
          </a:xfrm>
        </p:spPr>
        <p:txBody>
          <a:bodyPr vert="horz" lIns="91440" tIns="45720" rIns="91440" bIns="45720" rtlCol="0" anchor="b">
            <a:normAutofit/>
          </a:bodyPr>
          <a:lstStyle/>
          <a:p>
            <a:pPr algn="ctr">
              <a:lnSpc>
                <a:spcPct val="90000"/>
              </a:lnSpc>
              <a:spcBef>
                <a:spcPct val="0"/>
              </a:spcBef>
              <a:spcAft>
                <a:spcPts val="600"/>
              </a:spcAft>
            </a:pPr>
            <a:r>
              <a:rPr lang="en-US" sz="2400" kern="1200" dirty="0">
                <a:solidFill>
                  <a:srgbClr val="FFFFFF"/>
                </a:solidFill>
                <a:latin typeface="Raleway" pitchFamily="2" charset="0"/>
                <a:ea typeface="+mj-ea"/>
                <a:cs typeface="Suez One" panose="00000500000000000000" pitchFamily="2" charset="-79"/>
              </a:rPr>
              <a:t>People who have made a positive change</a:t>
            </a:r>
          </a:p>
        </p:txBody>
      </p:sp>
      <p:pic>
        <p:nvPicPr>
          <p:cNvPr id="4" name="Picture 3" descr="Chart, waterfall chart&#10;&#10;Description automatically generated">
            <a:extLst>
              <a:ext uri="{FF2B5EF4-FFF2-40B4-BE49-F238E27FC236}">
                <a16:creationId xmlns:a16="http://schemas.microsoft.com/office/drawing/2014/main" id="{E0D14438-C06F-4D8A-851E-BCA36E89C3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Diagram&#10;&#10;Description automatically generated">
            <a:extLst>
              <a:ext uri="{FF2B5EF4-FFF2-40B4-BE49-F238E27FC236}">
                <a16:creationId xmlns:a16="http://schemas.microsoft.com/office/drawing/2014/main" id="{A9A457BF-577A-4E29-B318-BD04A1B07D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658" y="4141320"/>
            <a:ext cx="3929244" cy="1944976"/>
          </a:xfrm>
          <a:prstGeom prst="rect">
            <a:avLst/>
          </a:prstGeom>
        </p:spPr>
      </p:pic>
      <p:pic>
        <p:nvPicPr>
          <p:cNvPr id="14" name="Picture 2" descr="Charlotte Nichols on Twitter: &quot;Just arrived into Euston for a busy few days  in Parliament, and great to see the plaque and surrounding exhibition for Asquith  Xavier whose stand against discrimination was">
            <a:extLst>
              <a:ext uri="{FF2B5EF4-FFF2-40B4-BE49-F238E27FC236}">
                <a16:creationId xmlns:a16="http://schemas.microsoft.com/office/drawing/2014/main" id="{D6C95294-173C-4564-81BA-3707F5DE27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1807" y="775429"/>
            <a:ext cx="4514524" cy="338589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7487E117-085D-4DD3-865C-5E338B57CE11}"/>
              </a:ext>
            </a:extLst>
          </p:cNvPr>
          <p:cNvGrpSpPr/>
          <p:nvPr/>
        </p:nvGrpSpPr>
        <p:grpSpPr>
          <a:xfrm>
            <a:off x="4228991" y="4251777"/>
            <a:ext cx="7767634" cy="1788282"/>
            <a:chOff x="4241569" y="4550066"/>
            <a:chExt cx="7761345" cy="1755026"/>
          </a:xfrm>
        </p:grpSpPr>
        <p:sp>
          <p:nvSpPr>
            <p:cNvPr id="8" name="Rectangle 7">
              <a:extLst>
                <a:ext uri="{FF2B5EF4-FFF2-40B4-BE49-F238E27FC236}">
                  <a16:creationId xmlns:a16="http://schemas.microsoft.com/office/drawing/2014/main" id="{A5F13386-BEC3-48B4-86E5-03E11FA4382C}"/>
                </a:ext>
              </a:extLst>
            </p:cNvPr>
            <p:cNvSpPr/>
            <p:nvPr/>
          </p:nvSpPr>
          <p:spPr>
            <a:xfrm>
              <a:off x="4241569" y="4550066"/>
              <a:ext cx="7761345" cy="175502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D5541E52-AD83-468F-8549-D01C8545E27A}"/>
                </a:ext>
              </a:extLst>
            </p:cNvPr>
            <p:cNvSpPr/>
            <p:nvPr/>
          </p:nvSpPr>
          <p:spPr>
            <a:xfrm>
              <a:off x="4309153" y="4650592"/>
              <a:ext cx="7626177" cy="15539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53B4A7A7-2861-4F89-9C35-B00A726D11A5}"/>
                </a:ext>
              </a:extLst>
            </p:cNvPr>
            <p:cNvSpPr/>
            <p:nvPr/>
          </p:nvSpPr>
          <p:spPr>
            <a:xfrm>
              <a:off x="4370448" y="4717103"/>
              <a:ext cx="7503587" cy="139868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F49CBA03-C833-45ED-93E3-92BC124DA34D}"/>
                </a:ext>
              </a:extLst>
            </p:cNvPr>
            <p:cNvSpPr txBox="1"/>
            <p:nvPr/>
          </p:nvSpPr>
          <p:spPr>
            <a:xfrm>
              <a:off x="4302864" y="4717103"/>
              <a:ext cx="7700050" cy="862031"/>
            </a:xfrm>
          </p:spPr>
          <p:txBody>
            <a:bodyPr vert="horz" lIns="91440" tIns="45720" rIns="91440" bIns="45720" rtlCol="0" anchor="b">
              <a:normAutofit/>
            </a:bodyPr>
            <a:lstStyle/>
            <a:p>
              <a:pPr algn="ctr">
                <a:lnSpc>
                  <a:spcPct val="90000"/>
                </a:lnSpc>
                <a:spcBef>
                  <a:spcPct val="0"/>
                </a:spcBef>
                <a:spcAft>
                  <a:spcPts val="600"/>
                </a:spcAft>
              </a:pPr>
              <a:r>
                <a:rPr lang="en-US" sz="3200" b="1" dirty="0">
                  <a:solidFill>
                    <a:srgbClr val="FFFFFF"/>
                  </a:solidFill>
                  <a:latin typeface="Suez One" panose="00000500000000000000" pitchFamily="2" charset="-79"/>
                  <a:ea typeface="+mj-ea"/>
                  <a:cs typeface="Suez One" panose="00000500000000000000" pitchFamily="2" charset="-79"/>
                </a:rPr>
                <a:t>Asquith Xavier – An Unsung Hero</a:t>
              </a:r>
              <a:endParaRPr lang="en-US" sz="3200" b="1" kern="1200" dirty="0">
                <a:solidFill>
                  <a:srgbClr val="FFFFFF"/>
                </a:solidFill>
                <a:latin typeface="Suez One" panose="00000500000000000000" pitchFamily="2" charset="-79"/>
                <a:ea typeface="+mj-ea"/>
                <a:cs typeface="Suez One" panose="00000500000000000000" pitchFamily="2" charset="-79"/>
              </a:endParaRPr>
            </a:p>
          </p:txBody>
        </p:sp>
      </p:grpSp>
      <p:sp>
        <p:nvSpPr>
          <p:cNvPr id="12" name="TextBox 11">
            <a:extLst>
              <a:ext uri="{FF2B5EF4-FFF2-40B4-BE49-F238E27FC236}">
                <a16:creationId xmlns:a16="http://schemas.microsoft.com/office/drawing/2014/main" id="{8BDBDDFA-1DBA-4A2A-80FA-013119312B47}"/>
              </a:ext>
            </a:extLst>
          </p:cNvPr>
          <p:cNvSpPr txBox="1"/>
          <p:nvPr/>
        </p:nvSpPr>
        <p:spPr>
          <a:xfrm>
            <a:off x="4262807" y="4846374"/>
            <a:ext cx="7761345" cy="862031"/>
          </a:xfrm>
        </p:spPr>
        <p:txBody>
          <a:bodyPr vert="horz" lIns="91440" tIns="45720" rIns="91440" bIns="45720" rtlCol="0" anchor="b">
            <a:normAutofit/>
          </a:bodyPr>
          <a:lstStyle/>
          <a:p>
            <a:pPr algn="ctr">
              <a:lnSpc>
                <a:spcPct val="90000"/>
              </a:lnSpc>
              <a:spcBef>
                <a:spcPct val="0"/>
              </a:spcBef>
              <a:spcAft>
                <a:spcPts val="600"/>
              </a:spcAft>
            </a:pPr>
            <a:r>
              <a:rPr lang="en-US" sz="2400" kern="1200" dirty="0">
                <a:solidFill>
                  <a:srgbClr val="FFFFFF"/>
                </a:solidFill>
                <a:latin typeface="Raleway" pitchFamily="2" charset="0"/>
                <a:ea typeface="+mj-ea"/>
                <a:cs typeface="Suez One" panose="00000500000000000000" pitchFamily="2" charset="-79"/>
              </a:rPr>
              <a:t>People who have made a positive change</a:t>
            </a:r>
          </a:p>
        </p:txBody>
      </p:sp>
      <p:cxnSp>
        <p:nvCxnSpPr>
          <p:cNvPr id="13" name="Straight Connector 12">
            <a:extLst>
              <a:ext uri="{FF2B5EF4-FFF2-40B4-BE49-F238E27FC236}">
                <a16:creationId xmlns:a16="http://schemas.microsoft.com/office/drawing/2014/main" id="{10CDFE99-31A0-4826-89ED-EF71B844F3AF}"/>
              </a:ext>
            </a:extLst>
          </p:cNvPr>
          <p:cNvCxnSpPr>
            <a:cxnSpLocks/>
          </p:cNvCxnSpPr>
          <p:nvPr/>
        </p:nvCxnSpPr>
        <p:spPr>
          <a:xfrm>
            <a:off x="5331192" y="5300345"/>
            <a:ext cx="56771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2B323F69-5DFF-4C4E-8DF5-2CC5DCD85B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7647" y="715563"/>
            <a:ext cx="4218202" cy="4218202"/>
          </a:xfrm>
          <a:prstGeom prst="rect">
            <a:avLst/>
          </a:prstGeom>
        </p:spPr>
      </p:pic>
    </p:spTree>
    <p:extLst>
      <p:ext uri="{BB962C8B-B14F-4D97-AF65-F5344CB8AC3E}">
        <p14:creationId xmlns:p14="http://schemas.microsoft.com/office/powerpoint/2010/main" val="33743066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C943E735-3F7A-4692-A4F2-E78C67C8C1DB}"/>
              </a:ext>
            </a:extLst>
          </p:cNvPr>
          <p:cNvCxnSpPr>
            <a:cxnSpLocks/>
          </p:cNvCxnSpPr>
          <p:nvPr/>
        </p:nvCxnSpPr>
        <p:spPr>
          <a:xfrm>
            <a:off x="5277033" y="5579134"/>
            <a:ext cx="56771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6DF0F22-FFF1-4C02-960A-8E91A1B09579}"/>
              </a:ext>
            </a:extLst>
          </p:cNvPr>
          <p:cNvSpPr txBox="1"/>
          <p:nvPr/>
        </p:nvSpPr>
        <p:spPr>
          <a:xfrm>
            <a:off x="4235280" y="5179848"/>
            <a:ext cx="7761345" cy="862031"/>
          </a:xfrm>
        </p:spPr>
        <p:txBody>
          <a:bodyPr vert="horz" lIns="91440" tIns="45720" rIns="91440" bIns="45720" rtlCol="0" anchor="b">
            <a:normAutofit/>
          </a:bodyPr>
          <a:lstStyle/>
          <a:p>
            <a:pPr algn="ctr">
              <a:lnSpc>
                <a:spcPct val="90000"/>
              </a:lnSpc>
              <a:spcBef>
                <a:spcPct val="0"/>
              </a:spcBef>
              <a:spcAft>
                <a:spcPts val="600"/>
              </a:spcAft>
            </a:pPr>
            <a:r>
              <a:rPr lang="en-US" sz="2400" kern="1200" dirty="0">
                <a:solidFill>
                  <a:srgbClr val="FFFFFF"/>
                </a:solidFill>
                <a:latin typeface="Raleway" pitchFamily="2" charset="0"/>
                <a:ea typeface="+mj-ea"/>
                <a:cs typeface="Suez One" panose="00000500000000000000" pitchFamily="2" charset="-79"/>
              </a:rPr>
              <a:t>People who have made a positive change</a:t>
            </a:r>
          </a:p>
        </p:txBody>
      </p:sp>
      <p:pic>
        <p:nvPicPr>
          <p:cNvPr id="4" name="Picture 3" descr="Chart, waterfall chart&#10;&#10;Description automatically generated">
            <a:extLst>
              <a:ext uri="{FF2B5EF4-FFF2-40B4-BE49-F238E27FC236}">
                <a16:creationId xmlns:a16="http://schemas.microsoft.com/office/drawing/2014/main" id="{E0D14438-C06F-4D8A-851E-BCA36E89C3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3" name="Rectangle 32">
            <a:extLst>
              <a:ext uri="{FF2B5EF4-FFF2-40B4-BE49-F238E27FC236}">
                <a16:creationId xmlns:a16="http://schemas.microsoft.com/office/drawing/2014/main" id="{BBC09397-E480-46DA-B7AC-B2F0A15B9412}"/>
              </a:ext>
            </a:extLst>
          </p:cNvPr>
          <p:cNvSpPr/>
          <p:nvPr/>
        </p:nvSpPr>
        <p:spPr>
          <a:xfrm>
            <a:off x="1" y="-161717"/>
            <a:ext cx="12192000" cy="941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5" name="Group 34">
            <a:extLst>
              <a:ext uri="{FF2B5EF4-FFF2-40B4-BE49-F238E27FC236}">
                <a16:creationId xmlns:a16="http://schemas.microsoft.com/office/drawing/2014/main" id="{6952DBFC-0948-4348-BF12-50B2E70EED91}"/>
              </a:ext>
            </a:extLst>
          </p:cNvPr>
          <p:cNvGrpSpPr/>
          <p:nvPr/>
        </p:nvGrpSpPr>
        <p:grpSpPr>
          <a:xfrm>
            <a:off x="0" y="79926"/>
            <a:ext cx="6952022" cy="862031"/>
            <a:chOff x="4173984" y="4550066"/>
            <a:chExt cx="7828930" cy="1755026"/>
          </a:xfrm>
        </p:grpSpPr>
        <p:sp>
          <p:nvSpPr>
            <p:cNvPr id="36" name="Rectangle 35">
              <a:extLst>
                <a:ext uri="{FF2B5EF4-FFF2-40B4-BE49-F238E27FC236}">
                  <a16:creationId xmlns:a16="http://schemas.microsoft.com/office/drawing/2014/main" id="{B92EEFD2-EC7F-43D1-9CED-6C70EF67D491}"/>
                </a:ext>
              </a:extLst>
            </p:cNvPr>
            <p:cNvSpPr/>
            <p:nvPr/>
          </p:nvSpPr>
          <p:spPr>
            <a:xfrm>
              <a:off x="4241569" y="4550066"/>
              <a:ext cx="7761345" cy="175502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Rectangle 36">
              <a:extLst>
                <a:ext uri="{FF2B5EF4-FFF2-40B4-BE49-F238E27FC236}">
                  <a16:creationId xmlns:a16="http://schemas.microsoft.com/office/drawing/2014/main" id="{9FA04E09-35B0-4055-8BA1-87BA7986B6BC}"/>
                </a:ext>
              </a:extLst>
            </p:cNvPr>
            <p:cNvSpPr/>
            <p:nvPr/>
          </p:nvSpPr>
          <p:spPr>
            <a:xfrm>
              <a:off x="4309153" y="4650592"/>
              <a:ext cx="7626177" cy="15539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Rectangle 37">
              <a:extLst>
                <a:ext uri="{FF2B5EF4-FFF2-40B4-BE49-F238E27FC236}">
                  <a16:creationId xmlns:a16="http://schemas.microsoft.com/office/drawing/2014/main" id="{DC4B6288-B2AE-47C3-A8B5-A8F98BFD24F0}"/>
                </a:ext>
              </a:extLst>
            </p:cNvPr>
            <p:cNvSpPr/>
            <p:nvPr/>
          </p:nvSpPr>
          <p:spPr>
            <a:xfrm>
              <a:off x="4370448" y="4717103"/>
              <a:ext cx="7503587" cy="139868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TextBox 38">
              <a:extLst>
                <a:ext uri="{FF2B5EF4-FFF2-40B4-BE49-F238E27FC236}">
                  <a16:creationId xmlns:a16="http://schemas.microsoft.com/office/drawing/2014/main" id="{F6C70B0D-0A06-47BC-A140-F83AF1A53423}"/>
                </a:ext>
              </a:extLst>
            </p:cNvPr>
            <p:cNvSpPr txBox="1"/>
            <p:nvPr/>
          </p:nvSpPr>
          <p:spPr>
            <a:xfrm>
              <a:off x="4173984" y="4985431"/>
              <a:ext cx="7700050" cy="862031"/>
            </a:xfrm>
          </p:spPr>
          <p:txBody>
            <a:bodyPr vert="horz" lIns="91440" tIns="45720" rIns="91440" bIns="45720" rtlCol="0" anchor="b">
              <a:normAutofit fontScale="85000" lnSpcReduction="20000"/>
            </a:bodyPr>
            <a:lstStyle/>
            <a:p>
              <a:pPr algn="ctr">
                <a:lnSpc>
                  <a:spcPct val="90000"/>
                </a:lnSpc>
                <a:spcBef>
                  <a:spcPct val="0"/>
                </a:spcBef>
                <a:spcAft>
                  <a:spcPts val="600"/>
                </a:spcAft>
              </a:pPr>
              <a:r>
                <a:rPr lang="en-US" sz="3200" b="1" dirty="0">
                  <a:solidFill>
                    <a:srgbClr val="FFFFFF"/>
                  </a:solidFill>
                  <a:latin typeface="Suez One" panose="00000500000000000000" pitchFamily="2" charset="-79"/>
                  <a:ea typeface="+mj-ea"/>
                  <a:cs typeface="Suez One" panose="00000500000000000000" pitchFamily="2" charset="-79"/>
                </a:rPr>
                <a:t>What is a Trailblazer?</a:t>
              </a:r>
              <a:endParaRPr lang="en-US" sz="3200" b="1" kern="1200" dirty="0">
                <a:solidFill>
                  <a:srgbClr val="FFFFFF"/>
                </a:solidFill>
                <a:latin typeface="Suez One" panose="00000500000000000000" pitchFamily="2" charset="-79"/>
                <a:ea typeface="+mj-ea"/>
                <a:cs typeface="Suez One" panose="00000500000000000000" pitchFamily="2" charset="-79"/>
              </a:endParaRPr>
            </a:p>
          </p:txBody>
        </p:sp>
      </p:grpSp>
      <p:pic>
        <p:nvPicPr>
          <p:cNvPr id="16" name="Picture 15">
            <a:extLst>
              <a:ext uri="{FF2B5EF4-FFF2-40B4-BE49-F238E27FC236}">
                <a16:creationId xmlns:a16="http://schemas.microsoft.com/office/drawing/2014/main" id="{076DB69D-C61C-47DB-82BD-54CA0C60B6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2335" y="0"/>
            <a:ext cx="1052573" cy="1052573"/>
          </a:xfrm>
          <a:prstGeom prst="rect">
            <a:avLst/>
          </a:prstGeom>
        </p:spPr>
      </p:pic>
      <p:sp>
        <p:nvSpPr>
          <p:cNvPr id="17" name="Rectangle: Rounded Corners 16">
            <a:extLst>
              <a:ext uri="{FF2B5EF4-FFF2-40B4-BE49-F238E27FC236}">
                <a16:creationId xmlns:a16="http://schemas.microsoft.com/office/drawing/2014/main" id="{FC84EFAA-F6C1-482E-9B27-78F267E6F78E}"/>
              </a:ext>
            </a:extLst>
          </p:cNvPr>
          <p:cNvSpPr/>
          <p:nvPr/>
        </p:nvSpPr>
        <p:spPr>
          <a:xfrm>
            <a:off x="399059" y="4615596"/>
            <a:ext cx="3380829" cy="914400"/>
          </a:xfrm>
          <a:prstGeom prst="roundRect">
            <a:avLst/>
          </a:prstGeom>
          <a:solidFill>
            <a:srgbClr val="E537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bg1"/>
                </a:solidFill>
              </a:rPr>
              <a:t>A person who follows what someone else has done.</a:t>
            </a:r>
          </a:p>
        </p:txBody>
      </p:sp>
      <p:sp>
        <p:nvSpPr>
          <p:cNvPr id="18" name="Rectangle: Rounded Corners 17">
            <a:extLst>
              <a:ext uri="{FF2B5EF4-FFF2-40B4-BE49-F238E27FC236}">
                <a16:creationId xmlns:a16="http://schemas.microsoft.com/office/drawing/2014/main" id="{352C77E3-9977-492F-A0AE-C20370382BC2}"/>
              </a:ext>
            </a:extLst>
          </p:cNvPr>
          <p:cNvSpPr/>
          <p:nvPr/>
        </p:nvSpPr>
        <p:spPr>
          <a:xfrm>
            <a:off x="399060" y="1452603"/>
            <a:ext cx="3380829" cy="914400"/>
          </a:xfrm>
          <a:prstGeom prst="roundRect">
            <a:avLst/>
          </a:prstGeom>
          <a:solidFill>
            <a:srgbClr val="0D80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bg1"/>
                </a:solidFill>
              </a:rPr>
              <a:t>A person who is the leader.</a:t>
            </a:r>
          </a:p>
        </p:txBody>
      </p:sp>
      <p:sp>
        <p:nvSpPr>
          <p:cNvPr id="21" name="Rectangle: Rounded Corners 20">
            <a:extLst>
              <a:ext uri="{FF2B5EF4-FFF2-40B4-BE49-F238E27FC236}">
                <a16:creationId xmlns:a16="http://schemas.microsoft.com/office/drawing/2014/main" id="{BDA317C5-EB10-4B2D-BFAB-06E1CFE8DA22}"/>
              </a:ext>
            </a:extLst>
          </p:cNvPr>
          <p:cNvSpPr/>
          <p:nvPr/>
        </p:nvSpPr>
        <p:spPr>
          <a:xfrm>
            <a:off x="8449121" y="4615596"/>
            <a:ext cx="3380829" cy="914400"/>
          </a:xfrm>
          <a:prstGeom prst="roundRect">
            <a:avLst/>
          </a:prstGeom>
          <a:solidFill>
            <a:srgbClr val="07A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bg1"/>
                </a:solidFill>
              </a:rPr>
              <a:t>A person who is the first to do something.</a:t>
            </a:r>
          </a:p>
        </p:txBody>
      </p:sp>
      <p:sp>
        <p:nvSpPr>
          <p:cNvPr id="22" name="Rectangle: Rounded Corners 21">
            <a:extLst>
              <a:ext uri="{FF2B5EF4-FFF2-40B4-BE49-F238E27FC236}">
                <a16:creationId xmlns:a16="http://schemas.microsoft.com/office/drawing/2014/main" id="{A319551F-1DEB-4FCA-BF1C-02548C046066}"/>
              </a:ext>
            </a:extLst>
          </p:cNvPr>
          <p:cNvSpPr/>
          <p:nvPr/>
        </p:nvSpPr>
        <p:spPr>
          <a:xfrm>
            <a:off x="8412111" y="1455971"/>
            <a:ext cx="3380829" cy="862031"/>
          </a:xfrm>
          <a:prstGeom prst="roundRect">
            <a:avLst/>
          </a:prstGeom>
          <a:solidFill>
            <a:srgbClr val="FAB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bg1"/>
                </a:solidFill>
              </a:rPr>
              <a:t>The first person to do something new.</a:t>
            </a:r>
          </a:p>
        </p:txBody>
      </p:sp>
      <p:sp>
        <p:nvSpPr>
          <p:cNvPr id="3" name="TextBox 2">
            <a:extLst>
              <a:ext uri="{FF2B5EF4-FFF2-40B4-BE49-F238E27FC236}">
                <a16:creationId xmlns:a16="http://schemas.microsoft.com/office/drawing/2014/main" id="{DB261C0A-CD2A-423D-96DD-EA713317E565}"/>
              </a:ext>
            </a:extLst>
          </p:cNvPr>
          <p:cNvSpPr txBox="1"/>
          <p:nvPr/>
        </p:nvSpPr>
        <p:spPr>
          <a:xfrm>
            <a:off x="4071322" y="1205789"/>
            <a:ext cx="4044264" cy="923330"/>
          </a:xfrm>
          <a:prstGeom prst="rect">
            <a:avLst/>
          </a:prstGeom>
          <a:noFill/>
        </p:spPr>
        <p:txBody>
          <a:bodyPr wrap="square" rtlCol="0">
            <a:spAutoFit/>
          </a:bodyPr>
          <a:lstStyle/>
          <a:p>
            <a:pPr algn="ctr"/>
            <a:r>
              <a:rPr lang="en-GB" b="1" dirty="0">
                <a:latin typeface="Raleway" pitchFamily="2" charset="0"/>
              </a:rPr>
              <a:t>Choose the definition that best explains the word “Trailblazer”.</a:t>
            </a:r>
          </a:p>
          <a:p>
            <a:endParaRPr lang="en-GB" dirty="0"/>
          </a:p>
        </p:txBody>
      </p:sp>
      <p:pic>
        <p:nvPicPr>
          <p:cNvPr id="23" name="Picture 22" descr="A picture containing text, vector graphics, businesscard&#10;&#10;Description automatically generated">
            <a:extLst>
              <a:ext uri="{FF2B5EF4-FFF2-40B4-BE49-F238E27FC236}">
                <a16:creationId xmlns:a16="http://schemas.microsoft.com/office/drawing/2014/main" id="{1F43BC57-7E70-4799-81E8-D2D452A05758}"/>
              </a:ext>
            </a:extLst>
          </p:cNvPr>
          <p:cNvPicPr>
            <a:picLocks noChangeAspect="1"/>
          </p:cNvPicPr>
          <p:nvPr/>
        </p:nvPicPr>
        <p:blipFill rotWithShape="1">
          <a:blip r:embed="rId4">
            <a:extLst>
              <a:ext uri="{28A0092B-C50C-407E-A947-70E740481C1C}">
                <a14:useLocalDpi xmlns:a14="http://schemas.microsoft.com/office/drawing/2010/main" val="0"/>
              </a:ext>
            </a:extLst>
          </a:blip>
          <a:srcRect b="15884"/>
          <a:stretch/>
        </p:blipFill>
        <p:spPr>
          <a:xfrm>
            <a:off x="4071321" y="1939696"/>
            <a:ext cx="4044265" cy="3401869"/>
          </a:xfrm>
          <a:prstGeom prst="rect">
            <a:avLst/>
          </a:prstGeom>
        </p:spPr>
      </p:pic>
    </p:spTree>
    <p:extLst>
      <p:ext uri="{BB962C8B-B14F-4D97-AF65-F5344CB8AC3E}">
        <p14:creationId xmlns:p14="http://schemas.microsoft.com/office/powerpoint/2010/main" val="25661042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C943E735-3F7A-4692-A4F2-E78C67C8C1DB}"/>
              </a:ext>
            </a:extLst>
          </p:cNvPr>
          <p:cNvCxnSpPr>
            <a:cxnSpLocks/>
          </p:cNvCxnSpPr>
          <p:nvPr/>
        </p:nvCxnSpPr>
        <p:spPr>
          <a:xfrm>
            <a:off x="5277033" y="5579134"/>
            <a:ext cx="56771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6DF0F22-FFF1-4C02-960A-8E91A1B09579}"/>
              </a:ext>
            </a:extLst>
          </p:cNvPr>
          <p:cNvSpPr txBox="1"/>
          <p:nvPr/>
        </p:nvSpPr>
        <p:spPr>
          <a:xfrm>
            <a:off x="4235280" y="5179848"/>
            <a:ext cx="7761345" cy="862031"/>
          </a:xfrm>
        </p:spPr>
        <p:txBody>
          <a:bodyPr vert="horz" lIns="91440" tIns="45720" rIns="91440" bIns="45720" rtlCol="0" anchor="b">
            <a:normAutofit/>
          </a:bodyPr>
          <a:lstStyle/>
          <a:p>
            <a:pPr algn="ctr">
              <a:lnSpc>
                <a:spcPct val="90000"/>
              </a:lnSpc>
              <a:spcBef>
                <a:spcPct val="0"/>
              </a:spcBef>
              <a:spcAft>
                <a:spcPts val="600"/>
              </a:spcAft>
            </a:pPr>
            <a:r>
              <a:rPr lang="en-US" sz="2400" kern="1200" dirty="0">
                <a:solidFill>
                  <a:srgbClr val="FFFFFF"/>
                </a:solidFill>
                <a:latin typeface="Raleway" pitchFamily="2" charset="0"/>
                <a:ea typeface="+mj-ea"/>
                <a:cs typeface="Suez One" panose="00000500000000000000" pitchFamily="2" charset="-79"/>
              </a:rPr>
              <a:t>People who have made a positive change</a:t>
            </a:r>
          </a:p>
        </p:txBody>
      </p:sp>
      <p:pic>
        <p:nvPicPr>
          <p:cNvPr id="4" name="Picture 3" descr="Chart, waterfall chart&#10;&#10;Description automatically generated">
            <a:extLst>
              <a:ext uri="{FF2B5EF4-FFF2-40B4-BE49-F238E27FC236}">
                <a16:creationId xmlns:a16="http://schemas.microsoft.com/office/drawing/2014/main" id="{E0D14438-C06F-4D8A-851E-BCA36E89C3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3" name="Rectangle 32">
            <a:extLst>
              <a:ext uri="{FF2B5EF4-FFF2-40B4-BE49-F238E27FC236}">
                <a16:creationId xmlns:a16="http://schemas.microsoft.com/office/drawing/2014/main" id="{BBC09397-E480-46DA-B7AC-B2F0A15B9412}"/>
              </a:ext>
            </a:extLst>
          </p:cNvPr>
          <p:cNvSpPr/>
          <p:nvPr/>
        </p:nvSpPr>
        <p:spPr>
          <a:xfrm>
            <a:off x="1" y="-161717"/>
            <a:ext cx="12192000" cy="941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5" name="Group 34">
            <a:extLst>
              <a:ext uri="{FF2B5EF4-FFF2-40B4-BE49-F238E27FC236}">
                <a16:creationId xmlns:a16="http://schemas.microsoft.com/office/drawing/2014/main" id="{6952DBFC-0948-4348-BF12-50B2E70EED91}"/>
              </a:ext>
            </a:extLst>
          </p:cNvPr>
          <p:cNvGrpSpPr/>
          <p:nvPr/>
        </p:nvGrpSpPr>
        <p:grpSpPr>
          <a:xfrm>
            <a:off x="0" y="79926"/>
            <a:ext cx="6952022" cy="862031"/>
            <a:chOff x="4173984" y="4550066"/>
            <a:chExt cx="7828930" cy="1755026"/>
          </a:xfrm>
        </p:grpSpPr>
        <p:sp>
          <p:nvSpPr>
            <p:cNvPr id="36" name="Rectangle 35">
              <a:extLst>
                <a:ext uri="{FF2B5EF4-FFF2-40B4-BE49-F238E27FC236}">
                  <a16:creationId xmlns:a16="http://schemas.microsoft.com/office/drawing/2014/main" id="{B92EEFD2-EC7F-43D1-9CED-6C70EF67D491}"/>
                </a:ext>
              </a:extLst>
            </p:cNvPr>
            <p:cNvSpPr/>
            <p:nvPr/>
          </p:nvSpPr>
          <p:spPr>
            <a:xfrm>
              <a:off x="4241569" y="4550066"/>
              <a:ext cx="7761345" cy="175502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Rectangle 36">
              <a:extLst>
                <a:ext uri="{FF2B5EF4-FFF2-40B4-BE49-F238E27FC236}">
                  <a16:creationId xmlns:a16="http://schemas.microsoft.com/office/drawing/2014/main" id="{9FA04E09-35B0-4055-8BA1-87BA7986B6BC}"/>
                </a:ext>
              </a:extLst>
            </p:cNvPr>
            <p:cNvSpPr/>
            <p:nvPr/>
          </p:nvSpPr>
          <p:spPr>
            <a:xfrm>
              <a:off x="4309153" y="4650592"/>
              <a:ext cx="7626177" cy="15539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Rectangle 37">
              <a:extLst>
                <a:ext uri="{FF2B5EF4-FFF2-40B4-BE49-F238E27FC236}">
                  <a16:creationId xmlns:a16="http://schemas.microsoft.com/office/drawing/2014/main" id="{DC4B6288-B2AE-47C3-A8B5-A8F98BFD24F0}"/>
                </a:ext>
              </a:extLst>
            </p:cNvPr>
            <p:cNvSpPr/>
            <p:nvPr/>
          </p:nvSpPr>
          <p:spPr>
            <a:xfrm>
              <a:off x="4370448" y="4717103"/>
              <a:ext cx="7503587" cy="139868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TextBox 38">
              <a:extLst>
                <a:ext uri="{FF2B5EF4-FFF2-40B4-BE49-F238E27FC236}">
                  <a16:creationId xmlns:a16="http://schemas.microsoft.com/office/drawing/2014/main" id="{F6C70B0D-0A06-47BC-A140-F83AF1A53423}"/>
                </a:ext>
              </a:extLst>
            </p:cNvPr>
            <p:cNvSpPr txBox="1"/>
            <p:nvPr/>
          </p:nvSpPr>
          <p:spPr>
            <a:xfrm>
              <a:off x="4173984" y="4985431"/>
              <a:ext cx="7700050" cy="862031"/>
            </a:xfrm>
          </p:spPr>
          <p:txBody>
            <a:bodyPr vert="horz" lIns="91440" tIns="45720" rIns="91440" bIns="45720" rtlCol="0" anchor="b">
              <a:normAutofit fontScale="85000" lnSpcReduction="20000"/>
            </a:bodyPr>
            <a:lstStyle/>
            <a:p>
              <a:pPr algn="ctr">
                <a:lnSpc>
                  <a:spcPct val="90000"/>
                </a:lnSpc>
                <a:spcBef>
                  <a:spcPct val="0"/>
                </a:spcBef>
                <a:spcAft>
                  <a:spcPts val="600"/>
                </a:spcAft>
              </a:pPr>
              <a:r>
                <a:rPr lang="en-US" sz="3200" b="1" dirty="0">
                  <a:solidFill>
                    <a:srgbClr val="FFFFFF"/>
                  </a:solidFill>
                  <a:latin typeface="Suez One" panose="00000500000000000000" pitchFamily="2" charset="-79"/>
                  <a:cs typeface="Suez One" panose="00000500000000000000" pitchFamily="2" charset="-79"/>
                </a:rPr>
                <a:t>Trailblazer</a:t>
              </a:r>
            </a:p>
          </p:txBody>
        </p:sp>
      </p:grpSp>
      <p:sp>
        <p:nvSpPr>
          <p:cNvPr id="40" name="Rectangle: Rounded Corners 39">
            <a:extLst>
              <a:ext uri="{FF2B5EF4-FFF2-40B4-BE49-F238E27FC236}">
                <a16:creationId xmlns:a16="http://schemas.microsoft.com/office/drawing/2014/main" id="{4C2A4507-8698-4162-B605-E8E0BB181520}"/>
              </a:ext>
            </a:extLst>
          </p:cNvPr>
          <p:cNvSpPr/>
          <p:nvPr/>
        </p:nvSpPr>
        <p:spPr>
          <a:xfrm>
            <a:off x="2138516" y="1021883"/>
            <a:ext cx="7937621" cy="4917630"/>
          </a:xfrm>
          <a:prstGeom prst="roundRect">
            <a:avLst>
              <a:gd name="adj" fmla="val 15246"/>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6" name="Picture 25">
            <a:extLst>
              <a:ext uri="{FF2B5EF4-FFF2-40B4-BE49-F238E27FC236}">
                <a16:creationId xmlns:a16="http://schemas.microsoft.com/office/drawing/2014/main" id="{606F32DD-392E-45B1-8C32-DA5AEDE1D7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2335" y="0"/>
            <a:ext cx="1052573" cy="1052573"/>
          </a:xfrm>
          <a:prstGeom prst="rect">
            <a:avLst/>
          </a:prstGeom>
        </p:spPr>
      </p:pic>
      <p:sp>
        <p:nvSpPr>
          <p:cNvPr id="41" name="Oval 40">
            <a:extLst>
              <a:ext uri="{FF2B5EF4-FFF2-40B4-BE49-F238E27FC236}">
                <a16:creationId xmlns:a16="http://schemas.microsoft.com/office/drawing/2014/main" id="{4F7841DD-5002-45A3-BDDF-03432EE38708}"/>
              </a:ext>
            </a:extLst>
          </p:cNvPr>
          <p:cNvSpPr/>
          <p:nvPr/>
        </p:nvSpPr>
        <p:spPr>
          <a:xfrm>
            <a:off x="9694670" y="3288490"/>
            <a:ext cx="303772" cy="28101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descr="A picture containing umbrella, accessory, balloon, aircraft&#10;&#10;Description automatically generated">
            <a:extLst>
              <a:ext uri="{FF2B5EF4-FFF2-40B4-BE49-F238E27FC236}">
                <a16:creationId xmlns:a16="http://schemas.microsoft.com/office/drawing/2014/main" id="{84D2BCD7-161D-422D-8842-B99DEE4EC4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0686" y="1421298"/>
            <a:ext cx="7030627" cy="4107045"/>
          </a:xfrm>
          <a:prstGeom prst="rect">
            <a:avLst/>
          </a:prstGeom>
        </p:spPr>
      </p:pic>
      <p:sp>
        <p:nvSpPr>
          <p:cNvPr id="17" name="TextBox 16">
            <a:extLst>
              <a:ext uri="{FF2B5EF4-FFF2-40B4-BE49-F238E27FC236}">
                <a16:creationId xmlns:a16="http://schemas.microsoft.com/office/drawing/2014/main" id="{4F69E91E-B52D-4CCF-86F9-CBF22877F638}"/>
              </a:ext>
            </a:extLst>
          </p:cNvPr>
          <p:cNvSpPr txBox="1"/>
          <p:nvPr/>
        </p:nvSpPr>
        <p:spPr>
          <a:xfrm>
            <a:off x="4085194" y="3153365"/>
            <a:ext cx="4044264" cy="1107996"/>
          </a:xfrm>
          <a:prstGeom prst="rect">
            <a:avLst/>
          </a:prstGeom>
          <a:noFill/>
        </p:spPr>
        <p:txBody>
          <a:bodyPr wrap="square" rtlCol="0">
            <a:spAutoFit/>
          </a:bodyPr>
          <a:lstStyle/>
          <a:p>
            <a:pPr algn="ctr"/>
            <a:r>
              <a:rPr lang="en-GB" sz="2400" b="1" dirty="0">
                <a:latin typeface="Raleway" pitchFamily="2" charset="0"/>
              </a:rPr>
              <a:t>Does Asquith qualify as</a:t>
            </a:r>
          </a:p>
          <a:p>
            <a:pPr algn="ctr"/>
            <a:r>
              <a:rPr lang="en-GB" sz="2400" b="1" dirty="0">
                <a:latin typeface="Raleway" pitchFamily="2" charset="0"/>
              </a:rPr>
              <a:t>A trailblazer?</a:t>
            </a:r>
          </a:p>
          <a:p>
            <a:endParaRPr lang="en-GB" dirty="0"/>
          </a:p>
        </p:txBody>
      </p:sp>
    </p:spTree>
    <p:extLst>
      <p:ext uri="{BB962C8B-B14F-4D97-AF65-F5344CB8AC3E}">
        <p14:creationId xmlns:p14="http://schemas.microsoft.com/office/powerpoint/2010/main" val="22956296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C943E735-3F7A-4692-A4F2-E78C67C8C1DB}"/>
              </a:ext>
            </a:extLst>
          </p:cNvPr>
          <p:cNvCxnSpPr>
            <a:cxnSpLocks/>
          </p:cNvCxnSpPr>
          <p:nvPr/>
        </p:nvCxnSpPr>
        <p:spPr>
          <a:xfrm>
            <a:off x="5277033" y="5579134"/>
            <a:ext cx="56771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6DF0F22-FFF1-4C02-960A-8E91A1B09579}"/>
              </a:ext>
            </a:extLst>
          </p:cNvPr>
          <p:cNvSpPr txBox="1"/>
          <p:nvPr/>
        </p:nvSpPr>
        <p:spPr>
          <a:xfrm>
            <a:off x="4235280" y="5179848"/>
            <a:ext cx="7761345" cy="862031"/>
          </a:xfrm>
        </p:spPr>
        <p:txBody>
          <a:bodyPr vert="horz" lIns="91440" tIns="45720" rIns="91440" bIns="45720" rtlCol="0" anchor="b">
            <a:normAutofit/>
          </a:bodyPr>
          <a:lstStyle/>
          <a:p>
            <a:pPr algn="ctr">
              <a:lnSpc>
                <a:spcPct val="90000"/>
              </a:lnSpc>
              <a:spcBef>
                <a:spcPct val="0"/>
              </a:spcBef>
              <a:spcAft>
                <a:spcPts val="600"/>
              </a:spcAft>
            </a:pPr>
            <a:r>
              <a:rPr lang="en-US" sz="2400" kern="1200" dirty="0">
                <a:solidFill>
                  <a:srgbClr val="FFFFFF"/>
                </a:solidFill>
                <a:latin typeface="Raleway" pitchFamily="2" charset="0"/>
                <a:ea typeface="+mj-ea"/>
                <a:cs typeface="Suez One" panose="00000500000000000000" pitchFamily="2" charset="-79"/>
              </a:rPr>
              <a:t>People who have made a positive change</a:t>
            </a:r>
          </a:p>
        </p:txBody>
      </p:sp>
      <p:pic>
        <p:nvPicPr>
          <p:cNvPr id="4" name="Picture 3" descr="Chart, waterfall chart&#10;&#10;Description automatically generated">
            <a:extLst>
              <a:ext uri="{FF2B5EF4-FFF2-40B4-BE49-F238E27FC236}">
                <a16:creationId xmlns:a16="http://schemas.microsoft.com/office/drawing/2014/main" id="{E0D14438-C06F-4D8A-851E-BCA36E89C3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3" name="Rectangle 32">
            <a:extLst>
              <a:ext uri="{FF2B5EF4-FFF2-40B4-BE49-F238E27FC236}">
                <a16:creationId xmlns:a16="http://schemas.microsoft.com/office/drawing/2014/main" id="{BBC09397-E480-46DA-B7AC-B2F0A15B9412}"/>
              </a:ext>
            </a:extLst>
          </p:cNvPr>
          <p:cNvSpPr/>
          <p:nvPr/>
        </p:nvSpPr>
        <p:spPr>
          <a:xfrm>
            <a:off x="1" y="-161717"/>
            <a:ext cx="12192000" cy="941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4" name="Picture 33">
            <a:extLst>
              <a:ext uri="{FF2B5EF4-FFF2-40B4-BE49-F238E27FC236}">
                <a16:creationId xmlns:a16="http://schemas.microsoft.com/office/drawing/2014/main" id="{57411C73-0F78-4D9C-BD3C-7F3E1E5AB8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2335" y="0"/>
            <a:ext cx="1052573" cy="1052573"/>
          </a:xfrm>
          <a:prstGeom prst="rect">
            <a:avLst/>
          </a:prstGeom>
        </p:spPr>
      </p:pic>
      <p:grpSp>
        <p:nvGrpSpPr>
          <p:cNvPr id="35" name="Group 34">
            <a:extLst>
              <a:ext uri="{FF2B5EF4-FFF2-40B4-BE49-F238E27FC236}">
                <a16:creationId xmlns:a16="http://schemas.microsoft.com/office/drawing/2014/main" id="{6952DBFC-0948-4348-BF12-50B2E70EED91}"/>
              </a:ext>
            </a:extLst>
          </p:cNvPr>
          <p:cNvGrpSpPr/>
          <p:nvPr/>
        </p:nvGrpSpPr>
        <p:grpSpPr>
          <a:xfrm>
            <a:off x="0" y="79926"/>
            <a:ext cx="6952022" cy="862031"/>
            <a:chOff x="4173984" y="4550066"/>
            <a:chExt cx="7828930" cy="1755026"/>
          </a:xfrm>
        </p:grpSpPr>
        <p:sp>
          <p:nvSpPr>
            <p:cNvPr id="36" name="Rectangle 35">
              <a:extLst>
                <a:ext uri="{FF2B5EF4-FFF2-40B4-BE49-F238E27FC236}">
                  <a16:creationId xmlns:a16="http://schemas.microsoft.com/office/drawing/2014/main" id="{B92EEFD2-EC7F-43D1-9CED-6C70EF67D491}"/>
                </a:ext>
              </a:extLst>
            </p:cNvPr>
            <p:cNvSpPr/>
            <p:nvPr/>
          </p:nvSpPr>
          <p:spPr>
            <a:xfrm>
              <a:off x="4241569" y="4550066"/>
              <a:ext cx="7761345" cy="175502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Rectangle 36">
              <a:extLst>
                <a:ext uri="{FF2B5EF4-FFF2-40B4-BE49-F238E27FC236}">
                  <a16:creationId xmlns:a16="http://schemas.microsoft.com/office/drawing/2014/main" id="{9FA04E09-35B0-4055-8BA1-87BA7986B6BC}"/>
                </a:ext>
              </a:extLst>
            </p:cNvPr>
            <p:cNvSpPr/>
            <p:nvPr/>
          </p:nvSpPr>
          <p:spPr>
            <a:xfrm>
              <a:off x="4309153" y="4650592"/>
              <a:ext cx="7626177" cy="15539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Rectangle 37">
              <a:extLst>
                <a:ext uri="{FF2B5EF4-FFF2-40B4-BE49-F238E27FC236}">
                  <a16:creationId xmlns:a16="http://schemas.microsoft.com/office/drawing/2014/main" id="{DC4B6288-B2AE-47C3-A8B5-A8F98BFD24F0}"/>
                </a:ext>
              </a:extLst>
            </p:cNvPr>
            <p:cNvSpPr/>
            <p:nvPr/>
          </p:nvSpPr>
          <p:spPr>
            <a:xfrm>
              <a:off x="4370448" y="4717103"/>
              <a:ext cx="7503587" cy="139868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TextBox 38">
              <a:extLst>
                <a:ext uri="{FF2B5EF4-FFF2-40B4-BE49-F238E27FC236}">
                  <a16:creationId xmlns:a16="http://schemas.microsoft.com/office/drawing/2014/main" id="{F6C70B0D-0A06-47BC-A140-F83AF1A53423}"/>
                </a:ext>
              </a:extLst>
            </p:cNvPr>
            <p:cNvSpPr txBox="1"/>
            <p:nvPr/>
          </p:nvSpPr>
          <p:spPr>
            <a:xfrm>
              <a:off x="4173984" y="4985431"/>
              <a:ext cx="7700050" cy="862031"/>
            </a:xfrm>
          </p:spPr>
          <p:txBody>
            <a:bodyPr vert="horz" lIns="91440" tIns="45720" rIns="91440" bIns="45720" rtlCol="0" anchor="b">
              <a:normAutofit fontScale="85000" lnSpcReduction="20000"/>
            </a:bodyPr>
            <a:lstStyle/>
            <a:p>
              <a:pPr algn="ctr">
                <a:lnSpc>
                  <a:spcPct val="90000"/>
                </a:lnSpc>
                <a:spcBef>
                  <a:spcPct val="0"/>
                </a:spcBef>
                <a:spcAft>
                  <a:spcPts val="600"/>
                </a:spcAft>
              </a:pPr>
              <a:r>
                <a:rPr lang="en-US" sz="3200" b="1" dirty="0">
                  <a:solidFill>
                    <a:srgbClr val="FFFFFF"/>
                  </a:solidFill>
                  <a:latin typeface="Suez One" panose="00000500000000000000" pitchFamily="2" charset="-79"/>
                  <a:ea typeface="+mj-ea"/>
                  <a:cs typeface="Suez One" panose="00000500000000000000" pitchFamily="2" charset="-79"/>
                </a:rPr>
                <a:t>Answer Sheet 1</a:t>
              </a:r>
              <a:endParaRPr lang="en-US" sz="3200" b="1" kern="1200" dirty="0">
                <a:solidFill>
                  <a:srgbClr val="FFFFFF"/>
                </a:solidFill>
                <a:latin typeface="Suez One" panose="00000500000000000000" pitchFamily="2" charset="-79"/>
                <a:ea typeface="+mj-ea"/>
                <a:cs typeface="Suez One" panose="00000500000000000000" pitchFamily="2" charset="-79"/>
              </a:endParaRPr>
            </a:p>
          </p:txBody>
        </p:sp>
      </p:grpSp>
      <p:sp>
        <p:nvSpPr>
          <p:cNvPr id="26" name="Rectangle: Rounded Corners 25">
            <a:extLst>
              <a:ext uri="{FF2B5EF4-FFF2-40B4-BE49-F238E27FC236}">
                <a16:creationId xmlns:a16="http://schemas.microsoft.com/office/drawing/2014/main" id="{EC96E737-D5BE-4E36-ADA7-7D7A2804B3E7}"/>
              </a:ext>
            </a:extLst>
          </p:cNvPr>
          <p:cNvSpPr/>
          <p:nvPr/>
        </p:nvSpPr>
        <p:spPr>
          <a:xfrm>
            <a:off x="68456" y="1211574"/>
            <a:ext cx="5971078" cy="4917630"/>
          </a:xfrm>
          <a:prstGeom prst="roundRect">
            <a:avLst>
              <a:gd name="adj" fmla="val 15246"/>
            </a:avLst>
          </a:prstGeom>
          <a:solidFill>
            <a:srgbClr val="FAB0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0" name="Group 39">
            <a:extLst>
              <a:ext uri="{FF2B5EF4-FFF2-40B4-BE49-F238E27FC236}">
                <a16:creationId xmlns:a16="http://schemas.microsoft.com/office/drawing/2014/main" id="{DB75741B-834B-4828-84F2-13FB011075FF}"/>
              </a:ext>
            </a:extLst>
          </p:cNvPr>
          <p:cNvGrpSpPr/>
          <p:nvPr/>
        </p:nvGrpSpPr>
        <p:grpSpPr>
          <a:xfrm>
            <a:off x="240748" y="1590014"/>
            <a:ext cx="5519754" cy="4169535"/>
            <a:chOff x="4349720" y="1790892"/>
            <a:chExt cx="5519754" cy="4169535"/>
          </a:xfrm>
        </p:grpSpPr>
        <p:sp>
          <p:nvSpPr>
            <p:cNvPr id="41" name="Rectangle: Rounded Corners 40">
              <a:extLst>
                <a:ext uri="{FF2B5EF4-FFF2-40B4-BE49-F238E27FC236}">
                  <a16:creationId xmlns:a16="http://schemas.microsoft.com/office/drawing/2014/main" id="{D08E6653-114A-4266-8204-0FF6B6FEA820}"/>
                </a:ext>
              </a:extLst>
            </p:cNvPr>
            <p:cNvSpPr/>
            <p:nvPr/>
          </p:nvSpPr>
          <p:spPr>
            <a:xfrm>
              <a:off x="4349720" y="1790892"/>
              <a:ext cx="5519754" cy="78320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800"/>
                </a:spcBef>
              </a:pPr>
              <a:r>
                <a:rPr lang="en-GB" sz="1600" dirty="0">
                  <a:solidFill>
                    <a:schemeClr val="tx1"/>
                  </a:solidFill>
                  <a:latin typeface="Raleway" pitchFamily="2" charset="0"/>
                </a:rPr>
                <a:t>What year was Asquith Xavier born?</a:t>
              </a:r>
              <a:endParaRPr lang="en-GB" sz="1400" dirty="0">
                <a:solidFill>
                  <a:schemeClr val="tx1"/>
                </a:solidFill>
                <a:latin typeface="Raleway" pitchFamily="2" charset="0"/>
              </a:endParaRPr>
            </a:p>
          </p:txBody>
        </p:sp>
        <p:sp>
          <p:nvSpPr>
            <p:cNvPr id="42" name="Rectangle: Rounded Corners 41">
              <a:extLst>
                <a:ext uri="{FF2B5EF4-FFF2-40B4-BE49-F238E27FC236}">
                  <a16:creationId xmlns:a16="http://schemas.microsoft.com/office/drawing/2014/main" id="{956E36BB-56A4-47A8-9D3F-9F55CBCE4D46}"/>
                </a:ext>
              </a:extLst>
            </p:cNvPr>
            <p:cNvSpPr/>
            <p:nvPr/>
          </p:nvSpPr>
          <p:spPr>
            <a:xfrm>
              <a:off x="4349722" y="2634872"/>
              <a:ext cx="5519752" cy="78057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800"/>
                </a:spcBef>
              </a:pPr>
              <a:r>
                <a:rPr lang="en-GB" sz="1600" dirty="0">
                  <a:solidFill>
                    <a:schemeClr val="tx1"/>
                  </a:solidFill>
                  <a:latin typeface="Raleway" pitchFamily="2" charset="0"/>
                </a:rPr>
                <a:t>Where was he born?</a:t>
              </a:r>
            </a:p>
          </p:txBody>
        </p:sp>
        <p:sp>
          <p:nvSpPr>
            <p:cNvPr id="43" name="Rectangle: Rounded Corners 42">
              <a:extLst>
                <a:ext uri="{FF2B5EF4-FFF2-40B4-BE49-F238E27FC236}">
                  <a16:creationId xmlns:a16="http://schemas.microsoft.com/office/drawing/2014/main" id="{BB854D0F-54EB-4689-9E20-BC5DBE1F5ABD}"/>
                </a:ext>
              </a:extLst>
            </p:cNvPr>
            <p:cNvSpPr/>
            <p:nvPr/>
          </p:nvSpPr>
          <p:spPr>
            <a:xfrm>
              <a:off x="4349721" y="3483298"/>
              <a:ext cx="5519752" cy="78057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800"/>
                </a:spcBef>
              </a:pPr>
              <a:r>
                <a:rPr lang="en-GB" sz="1600" dirty="0">
                  <a:solidFill>
                    <a:schemeClr val="tx1"/>
                  </a:solidFill>
                  <a:latin typeface="Raleway" pitchFamily="2" charset="0"/>
                </a:rPr>
                <a:t>What year did he travel to England?</a:t>
              </a:r>
            </a:p>
          </p:txBody>
        </p:sp>
        <p:sp>
          <p:nvSpPr>
            <p:cNvPr id="44" name="Rectangle: Rounded Corners 43">
              <a:extLst>
                <a:ext uri="{FF2B5EF4-FFF2-40B4-BE49-F238E27FC236}">
                  <a16:creationId xmlns:a16="http://schemas.microsoft.com/office/drawing/2014/main" id="{1C9A8328-D177-49E6-8517-0C3F4A4AC923}"/>
                </a:ext>
              </a:extLst>
            </p:cNvPr>
            <p:cNvSpPr/>
            <p:nvPr/>
          </p:nvSpPr>
          <p:spPr>
            <a:xfrm>
              <a:off x="4349720" y="4337545"/>
              <a:ext cx="5519752" cy="78057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800"/>
                </a:spcBef>
              </a:pPr>
              <a:r>
                <a:rPr lang="en-GB" sz="1600" dirty="0">
                  <a:solidFill>
                    <a:schemeClr val="tx1"/>
                  </a:solidFill>
                  <a:latin typeface="Raleway" pitchFamily="2" charset="0"/>
                </a:rPr>
                <a:t>Where did he become the first black guard?</a:t>
              </a:r>
            </a:p>
          </p:txBody>
        </p:sp>
        <p:sp>
          <p:nvSpPr>
            <p:cNvPr id="45" name="Rectangle: Rounded Corners 44">
              <a:extLst>
                <a:ext uri="{FF2B5EF4-FFF2-40B4-BE49-F238E27FC236}">
                  <a16:creationId xmlns:a16="http://schemas.microsoft.com/office/drawing/2014/main" id="{BC2E7BB4-A5F3-4655-84FB-2C9EDF018F12}"/>
                </a:ext>
              </a:extLst>
            </p:cNvPr>
            <p:cNvSpPr/>
            <p:nvPr/>
          </p:nvSpPr>
          <p:spPr>
            <a:xfrm>
              <a:off x="4375106" y="5179848"/>
              <a:ext cx="5494366" cy="78057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800"/>
                </a:spcBef>
              </a:pPr>
              <a:r>
                <a:rPr lang="en-GB" sz="1600" dirty="0">
                  <a:solidFill>
                    <a:schemeClr val="tx1"/>
                  </a:solidFill>
                  <a:latin typeface="Raleway" pitchFamily="2" charset="0"/>
                </a:rPr>
                <a:t>Where did Asquith move to in Kent</a:t>
              </a:r>
            </a:p>
          </p:txBody>
        </p:sp>
      </p:grpSp>
      <p:sp>
        <p:nvSpPr>
          <p:cNvPr id="47" name="Rectangle: Rounded Corners 46">
            <a:extLst>
              <a:ext uri="{FF2B5EF4-FFF2-40B4-BE49-F238E27FC236}">
                <a16:creationId xmlns:a16="http://schemas.microsoft.com/office/drawing/2014/main" id="{484254C7-0B6A-4004-9582-432AA5B2511F}"/>
              </a:ext>
            </a:extLst>
          </p:cNvPr>
          <p:cNvSpPr/>
          <p:nvPr/>
        </p:nvSpPr>
        <p:spPr>
          <a:xfrm>
            <a:off x="6160907" y="1214290"/>
            <a:ext cx="5971078" cy="4917630"/>
          </a:xfrm>
          <a:prstGeom prst="roundRect">
            <a:avLst>
              <a:gd name="adj" fmla="val 15246"/>
            </a:avLst>
          </a:prstGeom>
          <a:solidFill>
            <a:srgbClr val="07A75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4" name="Rectangle: Rounded Corners 53">
            <a:extLst>
              <a:ext uri="{FF2B5EF4-FFF2-40B4-BE49-F238E27FC236}">
                <a16:creationId xmlns:a16="http://schemas.microsoft.com/office/drawing/2014/main" id="{5298EEEA-630C-4A83-9767-A9747BB071CE}"/>
              </a:ext>
            </a:extLst>
          </p:cNvPr>
          <p:cNvSpPr/>
          <p:nvPr/>
        </p:nvSpPr>
        <p:spPr>
          <a:xfrm>
            <a:off x="8439002" y="1603665"/>
            <a:ext cx="1414888" cy="78320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800"/>
              </a:spcBef>
            </a:pPr>
            <a:r>
              <a:rPr lang="en-GB" sz="1600" dirty="0">
                <a:solidFill>
                  <a:schemeClr val="tx1"/>
                </a:solidFill>
                <a:latin typeface="Raleway" pitchFamily="2" charset="0"/>
              </a:rPr>
              <a:t>1920</a:t>
            </a:r>
            <a:endParaRPr lang="en-GB" sz="1400" dirty="0">
              <a:solidFill>
                <a:schemeClr val="tx1"/>
              </a:solidFill>
              <a:latin typeface="Raleway" pitchFamily="2" charset="0"/>
            </a:endParaRPr>
          </a:p>
        </p:txBody>
      </p:sp>
      <p:sp>
        <p:nvSpPr>
          <p:cNvPr id="56" name="Rectangle: Rounded Corners 55">
            <a:extLst>
              <a:ext uri="{FF2B5EF4-FFF2-40B4-BE49-F238E27FC236}">
                <a16:creationId xmlns:a16="http://schemas.microsoft.com/office/drawing/2014/main" id="{778E4678-F3D0-43A7-B580-308EE492E8B6}"/>
              </a:ext>
            </a:extLst>
          </p:cNvPr>
          <p:cNvSpPr/>
          <p:nvPr/>
        </p:nvSpPr>
        <p:spPr>
          <a:xfrm>
            <a:off x="8439003" y="2451182"/>
            <a:ext cx="1414887" cy="78057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800"/>
              </a:spcBef>
            </a:pPr>
            <a:r>
              <a:rPr lang="en-GB" sz="1600" dirty="0">
                <a:solidFill>
                  <a:schemeClr val="tx1"/>
                </a:solidFill>
                <a:latin typeface="Raleway" pitchFamily="2" charset="0"/>
              </a:rPr>
              <a:t>Dominica</a:t>
            </a:r>
          </a:p>
        </p:txBody>
      </p:sp>
      <p:sp>
        <p:nvSpPr>
          <p:cNvPr id="58" name="Rectangle: Rounded Corners 57">
            <a:extLst>
              <a:ext uri="{FF2B5EF4-FFF2-40B4-BE49-F238E27FC236}">
                <a16:creationId xmlns:a16="http://schemas.microsoft.com/office/drawing/2014/main" id="{6854AC32-FC8E-4786-AC9B-23B7C7D68210}"/>
              </a:ext>
            </a:extLst>
          </p:cNvPr>
          <p:cNvSpPr/>
          <p:nvPr/>
        </p:nvSpPr>
        <p:spPr>
          <a:xfrm>
            <a:off x="8439002" y="3293485"/>
            <a:ext cx="1414887" cy="78057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800"/>
              </a:spcBef>
            </a:pPr>
            <a:r>
              <a:rPr lang="en-GB" sz="1600" dirty="0">
                <a:solidFill>
                  <a:schemeClr val="tx1"/>
                </a:solidFill>
                <a:latin typeface="Raleway" pitchFamily="2" charset="0"/>
              </a:rPr>
              <a:t>1958</a:t>
            </a:r>
          </a:p>
        </p:txBody>
      </p:sp>
      <p:sp>
        <p:nvSpPr>
          <p:cNvPr id="60" name="Rectangle: Rounded Corners 59">
            <a:extLst>
              <a:ext uri="{FF2B5EF4-FFF2-40B4-BE49-F238E27FC236}">
                <a16:creationId xmlns:a16="http://schemas.microsoft.com/office/drawing/2014/main" id="{DDEF7238-2DE4-4E7B-A8CF-F9168A2EB3AE}"/>
              </a:ext>
            </a:extLst>
          </p:cNvPr>
          <p:cNvSpPr/>
          <p:nvPr/>
        </p:nvSpPr>
        <p:spPr>
          <a:xfrm>
            <a:off x="8439001" y="4150318"/>
            <a:ext cx="1414887" cy="78057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800"/>
              </a:spcBef>
            </a:pPr>
            <a:r>
              <a:rPr lang="en-GB" sz="1600" dirty="0">
                <a:solidFill>
                  <a:schemeClr val="tx1"/>
                </a:solidFill>
                <a:latin typeface="Raleway" pitchFamily="2" charset="0"/>
              </a:rPr>
              <a:t>Euston</a:t>
            </a:r>
          </a:p>
        </p:txBody>
      </p:sp>
      <p:sp>
        <p:nvSpPr>
          <p:cNvPr id="62" name="Rectangle: Rounded Corners 61">
            <a:extLst>
              <a:ext uri="{FF2B5EF4-FFF2-40B4-BE49-F238E27FC236}">
                <a16:creationId xmlns:a16="http://schemas.microsoft.com/office/drawing/2014/main" id="{D574988C-4F41-4375-9A68-65ABDA5E9AE4}"/>
              </a:ext>
            </a:extLst>
          </p:cNvPr>
          <p:cNvSpPr/>
          <p:nvPr/>
        </p:nvSpPr>
        <p:spPr>
          <a:xfrm>
            <a:off x="8439001" y="4990186"/>
            <a:ext cx="1414887" cy="78057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800"/>
              </a:spcBef>
            </a:pPr>
            <a:r>
              <a:rPr lang="en-US" sz="1600" dirty="0">
                <a:solidFill>
                  <a:schemeClr val="tx1"/>
                </a:solidFill>
                <a:latin typeface="Raleway" pitchFamily="2" charset="0"/>
              </a:rPr>
              <a:t>Chatham</a:t>
            </a:r>
            <a:endParaRPr lang="en-GB" sz="1600" dirty="0">
              <a:solidFill>
                <a:schemeClr val="tx1"/>
              </a:solidFill>
              <a:latin typeface="Raleway" pitchFamily="2" charset="0"/>
            </a:endParaRPr>
          </a:p>
        </p:txBody>
      </p:sp>
    </p:spTree>
    <p:extLst>
      <p:ext uri="{BB962C8B-B14F-4D97-AF65-F5344CB8AC3E}">
        <p14:creationId xmlns:p14="http://schemas.microsoft.com/office/powerpoint/2010/main" val="20756232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C943E735-3F7A-4692-A4F2-E78C67C8C1DB}"/>
              </a:ext>
            </a:extLst>
          </p:cNvPr>
          <p:cNvCxnSpPr>
            <a:cxnSpLocks/>
          </p:cNvCxnSpPr>
          <p:nvPr/>
        </p:nvCxnSpPr>
        <p:spPr>
          <a:xfrm>
            <a:off x="5277033" y="5579134"/>
            <a:ext cx="56771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6DF0F22-FFF1-4C02-960A-8E91A1B09579}"/>
              </a:ext>
            </a:extLst>
          </p:cNvPr>
          <p:cNvSpPr txBox="1"/>
          <p:nvPr/>
        </p:nvSpPr>
        <p:spPr>
          <a:xfrm>
            <a:off x="4235280" y="5179848"/>
            <a:ext cx="7761345" cy="862031"/>
          </a:xfrm>
        </p:spPr>
        <p:txBody>
          <a:bodyPr vert="horz" lIns="91440" tIns="45720" rIns="91440" bIns="45720" rtlCol="0" anchor="b">
            <a:normAutofit/>
          </a:bodyPr>
          <a:lstStyle/>
          <a:p>
            <a:pPr algn="ctr">
              <a:lnSpc>
                <a:spcPct val="90000"/>
              </a:lnSpc>
              <a:spcBef>
                <a:spcPct val="0"/>
              </a:spcBef>
              <a:spcAft>
                <a:spcPts val="600"/>
              </a:spcAft>
            </a:pPr>
            <a:r>
              <a:rPr lang="en-US" sz="2400" kern="1200" dirty="0">
                <a:solidFill>
                  <a:srgbClr val="FFFFFF"/>
                </a:solidFill>
                <a:latin typeface="Raleway" pitchFamily="2" charset="0"/>
                <a:ea typeface="+mj-ea"/>
                <a:cs typeface="Suez One" panose="00000500000000000000" pitchFamily="2" charset="-79"/>
              </a:rPr>
              <a:t>People who have made a positive change</a:t>
            </a:r>
          </a:p>
        </p:txBody>
      </p:sp>
      <p:pic>
        <p:nvPicPr>
          <p:cNvPr id="4" name="Picture 3" descr="Chart, waterfall chart&#10;&#10;Description automatically generated">
            <a:extLst>
              <a:ext uri="{FF2B5EF4-FFF2-40B4-BE49-F238E27FC236}">
                <a16:creationId xmlns:a16="http://schemas.microsoft.com/office/drawing/2014/main" id="{E0D14438-C06F-4D8A-851E-BCA36E89C3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3" name="Rectangle 32">
            <a:extLst>
              <a:ext uri="{FF2B5EF4-FFF2-40B4-BE49-F238E27FC236}">
                <a16:creationId xmlns:a16="http://schemas.microsoft.com/office/drawing/2014/main" id="{BBC09397-E480-46DA-B7AC-B2F0A15B9412}"/>
              </a:ext>
            </a:extLst>
          </p:cNvPr>
          <p:cNvSpPr/>
          <p:nvPr/>
        </p:nvSpPr>
        <p:spPr>
          <a:xfrm>
            <a:off x="1" y="-161717"/>
            <a:ext cx="12192000" cy="941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5" name="Group 34">
            <a:extLst>
              <a:ext uri="{FF2B5EF4-FFF2-40B4-BE49-F238E27FC236}">
                <a16:creationId xmlns:a16="http://schemas.microsoft.com/office/drawing/2014/main" id="{6952DBFC-0948-4348-BF12-50B2E70EED91}"/>
              </a:ext>
            </a:extLst>
          </p:cNvPr>
          <p:cNvGrpSpPr/>
          <p:nvPr/>
        </p:nvGrpSpPr>
        <p:grpSpPr>
          <a:xfrm>
            <a:off x="0" y="79926"/>
            <a:ext cx="6952022" cy="862031"/>
            <a:chOff x="4173984" y="4550066"/>
            <a:chExt cx="7828930" cy="1755026"/>
          </a:xfrm>
        </p:grpSpPr>
        <p:sp>
          <p:nvSpPr>
            <p:cNvPr id="36" name="Rectangle 35">
              <a:extLst>
                <a:ext uri="{FF2B5EF4-FFF2-40B4-BE49-F238E27FC236}">
                  <a16:creationId xmlns:a16="http://schemas.microsoft.com/office/drawing/2014/main" id="{B92EEFD2-EC7F-43D1-9CED-6C70EF67D491}"/>
                </a:ext>
              </a:extLst>
            </p:cNvPr>
            <p:cNvSpPr/>
            <p:nvPr/>
          </p:nvSpPr>
          <p:spPr>
            <a:xfrm>
              <a:off x="4241569" y="4550066"/>
              <a:ext cx="7761345" cy="175502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Rectangle 36">
              <a:extLst>
                <a:ext uri="{FF2B5EF4-FFF2-40B4-BE49-F238E27FC236}">
                  <a16:creationId xmlns:a16="http://schemas.microsoft.com/office/drawing/2014/main" id="{9FA04E09-35B0-4055-8BA1-87BA7986B6BC}"/>
                </a:ext>
              </a:extLst>
            </p:cNvPr>
            <p:cNvSpPr/>
            <p:nvPr/>
          </p:nvSpPr>
          <p:spPr>
            <a:xfrm>
              <a:off x="4309153" y="4650592"/>
              <a:ext cx="7626177" cy="15539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Rectangle 37">
              <a:extLst>
                <a:ext uri="{FF2B5EF4-FFF2-40B4-BE49-F238E27FC236}">
                  <a16:creationId xmlns:a16="http://schemas.microsoft.com/office/drawing/2014/main" id="{DC4B6288-B2AE-47C3-A8B5-A8F98BFD24F0}"/>
                </a:ext>
              </a:extLst>
            </p:cNvPr>
            <p:cNvSpPr/>
            <p:nvPr/>
          </p:nvSpPr>
          <p:spPr>
            <a:xfrm>
              <a:off x="4370448" y="4717103"/>
              <a:ext cx="7503587" cy="139868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TextBox 38">
              <a:extLst>
                <a:ext uri="{FF2B5EF4-FFF2-40B4-BE49-F238E27FC236}">
                  <a16:creationId xmlns:a16="http://schemas.microsoft.com/office/drawing/2014/main" id="{F6C70B0D-0A06-47BC-A140-F83AF1A53423}"/>
                </a:ext>
              </a:extLst>
            </p:cNvPr>
            <p:cNvSpPr txBox="1"/>
            <p:nvPr/>
          </p:nvSpPr>
          <p:spPr>
            <a:xfrm>
              <a:off x="4173984" y="4985431"/>
              <a:ext cx="7700050" cy="862031"/>
            </a:xfrm>
          </p:spPr>
          <p:txBody>
            <a:bodyPr vert="horz" lIns="91440" tIns="45720" rIns="91440" bIns="45720" rtlCol="0" anchor="b">
              <a:normAutofit fontScale="85000" lnSpcReduction="20000"/>
            </a:bodyPr>
            <a:lstStyle/>
            <a:p>
              <a:pPr algn="ctr">
                <a:lnSpc>
                  <a:spcPct val="90000"/>
                </a:lnSpc>
                <a:spcBef>
                  <a:spcPct val="0"/>
                </a:spcBef>
                <a:spcAft>
                  <a:spcPts val="600"/>
                </a:spcAft>
              </a:pPr>
              <a:r>
                <a:rPr lang="en-US" sz="3200" b="1" dirty="0">
                  <a:solidFill>
                    <a:srgbClr val="FFFFFF"/>
                  </a:solidFill>
                  <a:latin typeface="Suez One" panose="00000500000000000000" pitchFamily="2" charset="-79"/>
                  <a:ea typeface="+mj-ea"/>
                  <a:cs typeface="Suez One" panose="00000500000000000000" pitchFamily="2" charset="-79"/>
                </a:rPr>
                <a:t>Answer Sheet 2</a:t>
              </a:r>
              <a:endParaRPr lang="en-US" sz="3200" b="1" kern="1200" dirty="0">
                <a:solidFill>
                  <a:srgbClr val="FFFFFF"/>
                </a:solidFill>
                <a:latin typeface="Suez One" panose="00000500000000000000" pitchFamily="2" charset="-79"/>
                <a:ea typeface="+mj-ea"/>
                <a:cs typeface="Suez One" panose="00000500000000000000" pitchFamily="2" charset="-79"/>
              </a:endParaRPr>
            </a:p>
          </p:txBody>
        </p:sp>
      </p:grpSp>
      <p:pic>
        <p:nvPicPr>
          <p:cNvPr id="16" name="Picture 15">
            <a:extLst>
              <a:ext uri="{FF2B5EF4-FFF2-40B4-BE49-F238E27FC236}">
                <a16:creationId xmlns:a16="http://schemas.microsoft.com/office/drawing/2014/main" id="{076DB69D-C61C-47DB-82BD-54CA0C60B6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2335" y="0"/>
            <a:ext cx="1052573" cy="1052573"/>
          </a:xfrm>
          <a:prstGeom prst="rect">
            <a:avLst/>
          </a:prstGeom>
        </p:spPr>
      </p:pic>
      <p:sp>
        <p:nvSpPr>
          <p:cNvPr id="17" name="Rectangle: Rounded Corners 16">
            <a:extLst>
              <a:ext uri="{FF2B5EF4-FFF2-40B4-BE49-F238E27FC236}">
                <a16:creationId xmlns:a16="http://schemas.microsoft.com/office/drawing/2014/main" id="{FC84EFAA-F6C1-482E-9B27-78F267E6F78E}"/>
              </a:ext>
            </a:extLst>
          </p:cNvPr>
          <p:cNvSpPr/>
          <p:nvPr/>
        </p:nvSpPr>
        <p:spPr>
          <a:xfrm>
            <a:off x="399059" y="4615596"/>
            <a:ext cx="3380829" cy="914400"/>
          </a:xfrm>
          <a:prstGeom prst="roundRect">
            <a:avLst/>
          </a:prstGeom>
          <a:solidFill>
            <a:srgbClr val="E537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bg1"/>
                </a:solidFill>
              </a:rPr>
              <a:t>A person who follows what someone else has done. </a:t>
            </a:r>
            <a:r>
              <a:rPr lang="en-GB" b="1" dirty="0">
                <a:solidFill>
                  <a:schemeClr val="bg1"/>
                </a:solidFill>
                <a:sym typeface="Wingdings 2" panose="05020102010507070707" pitchFamily="18" charset="2"/>
              </a:rPr>
              <a:t></a:t>
            </a:r>
            <a:endParaRPr lang="en-GB" b="1" dirty="0">
              <a:solidFill>
                <a:schemeClr val="bg1"/>
              </a:solidFill>
            </a:endParaRPr>
          </a:p>
        </p:txBody>
      </p:sp>
      <p:sp>
        <p:nvSpPr>
          <p:cNvPr id="18" name="Rectangle: Rounded Corners 17">
            <a:extLst>
              <a:ext uri="{FF2B5EF4-FFF2-40B4-BE49-F238E27FC236}">
                <a16:creationId xmlns:a16="http://schemas.microsoft.com/office/drawing/2014/main" id="{352C77E3-9977-492F-A0AE-C20370382BC2}"/>
              </a:ext>
            </a:extLst>
          </p:cNvPr>
          <p:cNvSpPr/>
          <p:nvPr/>
        </p:nvSpPr>
        <p:spPr>
          <a:xfrm>
            <a:off x="399060" y="1452603"/>
            <a:ext cx="3380829" cy="914400"/>
          </a:xfrm>
          <a:prstGeom prst="roundRect">
            <a:avLst/>
          </a:prstGeom>
          <a:solidFill>
            <a:srgbClr val="0D80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bg1"/>
                </a:solidFill>
              </a:rPr>
              <a:t>A person who is the leader. </a:t>
            </a:r>
            <a:r>
              <a:rPr lang="en-GB" b="1" dirty="0">
                <a:solidFill>
                  <a:schemeClr val="bg1"/>
                </a:solidFill>
                <a:sym typeface="Wingdings 2" panose="05020102010507070707" pitchFamily="18" charset="2"/>
              </a:rPr>
              <a:t></a:t>
            </a:r>
            <a:endParaRPr lang="en-GB" b="1" dirty="0">
              <a:solidFill>
                <a:schemeClr val="bg1"/>
              </a:solidFill>
            </a:endParaRPr>
          </a:p>
        </p:txBody>
      </p:sp>
      <p:sp>
        <p:nvSpPr>
          <p:cNvPr id="21" name="Rectangle: Rounded Corners 20">
            <a:extLst>
              <a:ext uri="{FF2B5EF4-FFF2-40B4-BE49-F238E27FC236}">
                <a16:creationId xmlns:a16="http://schemas.microsoft.com/office/drawing/2014/main" id="{BDA317C5-EB10-4B2D-BFAB-06E1CFE8DA22}"/>
              </a:ext>
            </a:extLst>
          </p:cNvPr>
          <p:cNvSpPr/>
          <p:nvPr/>
        </p:nvSpPr>
        <p:spPr>
          <a:xfrm>
            <a:off x="8449121" y="4615596"/>
            <a:ext cx="3380829" cy="914400"/>
          </a:xfrm>
          <a:prstGeom prst="roundRect">
            <a:avLst/>
          </a:prstGeom>
          <a:solidFill>
            <a:srgbClr val="07A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bg1"/>
                </a:solidFill>
              </a:rPr>
              <a:t>A person who is the first to do something. </a:t>
            </a:r>
            <a:r>
              <a:rPr lang="en-GB" b="1" dirty="0">
                <a:solidFill>
                  <a:schemeClr val="bg1"/>
                </a:solidFill>
                <a:sym typeface="Wingdings 2" panose="05020102010507070707" pitchFamily="18" charset="2"/>
              </a:rPr>
              <a:t></a:t>
            </a:r>
            <a:endParaRPr lang="en-GB" b="1" dirty="0">
              <a:solidFill>
                <a:schemeClr val="bg1"/>
              </a:solidFill>
            </a:endParaRPr>
          </a:p>
        </p:txBody>
      </p:sp>
      <p:sp>
        <p:nvSpPr>
          <p:cNvPr id="22" name="Rectangle: Rounded Corners 21">
            <a:extLst>
              <a:ext uri="{FF2B5EF4-FFF2-40B4-BE49-F238E27FC236}">
                <a16:creationId xmlns:a16="http://schemas.microsoft.com/office/drawing/2014/main" id="{A319551F-1DEB-4FCA-BF1C-02548C046066}"/>
              </a:ext>
            </a:extLst>
          </p:cNvPr>
          <p:cNvSpPr/>
          <p:nvPr/>
        </p:nvSpPr>
        <p:spPr>
          <a:xfrm>
            <a:off x="8412111" y="1455971"/>
            <a:ext cx="3380829" cy="862031"/>
          </a:xfrm>
          <a:prstGeom prst="roundRect">
            <a:avLst/>
          </a:prstGeom>
          <a:solidFill>
            <a:srgbClr val="FAB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bg1"/>
                </a:solidFill>
              </a:rPr>
              <a:t>The first person to do something new. </a:t>
            </a:r>
            <a:r>
              <a:rPr lang="en-GB" b="1" dirty="0">
                <a:solidFill>
                  <a:schemeClr val="bg1"/>
                </a:solidFill>
                <a:sym typeface="Wingdings 2" panose="05020102010507070707" pitchFamily="18" charset="2"/>
              </a:rPr>
              <a:t></a:t>
            </a:r>
            <a:endParaRPr lang="en-GB" b="1" dirty="0">
              <a:solidFill>
                <a:schemeClr val="bg1"/>
              </a:solidFill>
            </a:endParaRPr>
          </a:p>
        </p:txBody>
      </p:sp>
      <p:sp>
        <p:nvSpPr>
          <p:cNvPr id="3" name="TextBox 2">
            <a:extLst>
              <a:ext uri="{FF2B5EF4-FFF2-40B4-BE49-F238E27FC236}">
                <a16:creationId xmlns:a16="http://schemas.microsoft.com/office/drawing/2014/main" id="{DB261C0A-CD2A-423D-96DD-EA713317E565}"/>
              </a:ext>
            </a:extLst>
          </p:cNvPr>
          <p:cNvSpPr txBox="1"/>
          <p:nvPr/>
        </p:nvSpPr>
        <p:spPr>
          <a:xfrm>
            <a:off x="4071322" y="1205789"/>
            <a:ext cx="4044264" cy="923330"/>
          </a:xfrm>
          <a:prstGeom prst="rect">
            <a:avLst/>
          </a:prstGeom>
          <a:noFill/>
        </p:spPr>
        <p:txBody>
          <a:bodyPr wrap="square" rtlCol="0">
            <a:spAutoFit/>
          </a:bodyPr>
          <a:lstStyle/>
          <a:p>
            <a:pPr algn="ctr"/>
            <a:r>
              <a:rPr lang="en-GB" b="1" dirty="0">
                <a:latin typeface="Raleway" pitchFamily="2" charset="0"/>
              </a:rPr>
              <a:t>Choose the definition that best explains the word “Trailblazer”.</a:t>
            </a:r>
          </a:p>
          <a:p>
            <a:endParaRPr lang="en-GB" dirty="0"/>
          </a:p>
        </p:txBody>
      </p:sp>
      <p:pic>
        <p:nvPicPr>
          <p:cNvPr id="23" name="Picture 22" descr="A picture containing text, vector graphics, businesscard&#10;&#10;Description automatically generated">
            <a:extLst>
              <a:ext uri="{FF2B5EF4-FFF2-40B4-BE49-F238E27FC236}">
                <a16:creationId xmlns:a16="http://schemas.microsoft.com/office/drawing/2014/main" id="{BA0D0738-61FF-48B3-9B31-7C353AB9D799}"/>
              </a:ext>
            </a:extLst>
          </p:cNvPr>
          <p:cNvPicPr>
            <a:picLocks noChangeAspect="1"/>
          </p:cNvPicPr>
          <p:nvPr/>
        </p:nvPicPr>
        <p:blipFill rotWithShape="1">
          <a:blip r:embed="rId4">
            <a:extLst>
              <a:ext uri="{28A0092B-C50C-407E-A947-70E740481C1C}">
                <a14:useLocalDpi xmlns:a14="http://schemas.microsoft.com/office/drawing/2010/main" val="0"/>
              </a:ext>
            </a:extLst>
          </a:blip>
          <a:srcRect b="15884"/>
          <a:stretch/>
        </p:blipFill>
        <p:spPr>
          <a:xfrm>
            <a:off x="4071321" y="1939696"/>
            <a:ext cx="4044265" cy="3401869"/>
          </a:xfrm>
          <a:prstGeom prst="rect">
            <a:avLst/>
          </a:prstGeom>
        </p:spPr>
      </p:pic>
    </p:spTree>
    <p:extLst>
      <p:ext uri="{BB962C8B-B14F-4D97-AF65-F5344CB8AC3E}">
        <p14:creationId xmlns:p14="http://schemas.microsoft.com/office/powerpoint/2010/main" val="13558277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C943E735-3F7A-4692-A4F2-E78C67C8C1DB}"/>
              </a:ext>
            </a:extLst>
          </p:cNvPr>
          <p:cNvCxnSpPr>
            <a:cxnSpLocks/>
          </p:cNvCxnSpPr>
          <p:nvPr/>
        </p:nvCxnSpPr>
        <p:spPr>
          <a:xfrm>
            <a:off x="5277033" y="5579134"/>
            <a:ext cx="56771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6DF0F22-FFF1-4C02-960A-8E91A1B09579}"/>
              </a:ext>
            </a:extLst>
          </p:cNvPr>
          <p:cNvSpPr txBox="1"/>
          <p:nvPr/>
        </p:nvSpPr>
        <p:spPr>
          <a:xfrm>
            <a:off x="4235280" y="5179848"/>
            <a:ext cx="7761345" cy="862031"/>
          </a:xfrm>
        </p:spPr>
        <p:txBody>
          <a:bodyPr vert="horz" lIns="91440" tIns="45720" rIns="91440" bIns="45720" rtlCol="0" anchor="b">
            <a:normAutofit/>
          </a:bodyPr>
          <a:lstStyle/>
          <a:p>
            <a:pPr algn="ctr">
              <a:lnSpc>
                <a:spcPct val="90000"/>
              </a:lnSpc>
              <a:spcBef>
                <a:spcPct val="0"/>
              </a:spcBef>
              <a:spcAft>
                <a:spcPts val="600"/>
              </a:spcAft>
            </a:pPr>
            <a:r>
              <a:rPr lang="en-US" sz="2400" kern="1200" dirty="0">
                <a:solidFill>
                  <a:srgbClr val="FFFFFF"/>
                </a:solidFill>
                <a:latin typeface="Raleway" pitchFamily="2" charset="0"/>
                <a:ea typeface="+mj-ea"/>
                <a:cs typeface="Suez One" panose="00000500000000000000" pitchFamily="2" charset="-79"/>
              </a:rPr>
              <a:t>People who have made a positive change</a:t>
            </a:r>
          </a:p>
        </p:txBody>
      </p:sp>
      <p:pic>
        <p:nvPicPr>
          <p:cNvPr id="4" name="Picture 3" descr="Chart, waterfall chart&#10;&#10;Description automatically generated">
            <a:extLst>
              <a:ext uri="{FF2B5EF4-FFF2-40B4-BE49-F238E27FC236}">
                <a16:creationId xmlns:a16="http://schemas.microsoft.com/office/drawing/2014/main" id="{E0D14438-C06F-4D8A-851E-BCA36E89C3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Diagram&#10;&#10;Description automatically generated">
            <a:extLst>
              <a:ext uri="{FF2B5EF4-FFF2-40B4-BE49-F238E27FC236}">
                <a16:creationId xmlns:a16="http://schemas.microsoft.com/office/drawing/2014/main" id="{A9A457BF-577A-4E29-B318-BD04A1B07D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658" y="4141320"/>
            <a:ext cx="3929244" cy="1944976"/>
          </a:xfrm>
          <a:prstGeom prst="rect">
            <a:avLst/>
          </a:prstGeom>
        </p:spPr>
      </p:pic>
      <p:pic>
        <p:nvPicPr>
          <p:cNvPr id="14" name="Picture 2" descr="Charlotte Nichols on Twitter: &quot;Just arrived into Euston for a busy few days  in Parliament, and great to see the plaque and surrounding exhibition for Asquith  Xavier whose stand against discrimination was">
            <a:extLst>
              <a:ext uri="{FF2B5EF4-FFF2-40B4-BE49-F238E27FC236}">
                <a16:creationId xmlns:a16="http://schemas.microsoft.com/office/drawing/2014/main" id="{D6C95294-173C-4564-81BA-3707F5DE27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1807" y="775429"/>
            <a:ext cx="4514524" cy="338589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7487E117-085D-4DD3-865C-5E338B57CE11}"/>
              </a:ext>
            </a:extLst>
          </p:cNvPr>
          <p:cNvGrpSpPr/>
          <p:nvPr/>
        </p:nvGrpSpPr>
        <p:grpSpPr>
          <a:xfrm>
            <a:off x="4228991" y="4251777"/>
            <a:ext cx="7767634" cy="1788282"/>
            <a:chOff x="4241569" y="4550066"/>
            <a:chExt cx="7761345" cy="1755026"/>
          </a:xfrm>
        </p:grpSpPr>
        <p:sp>
          <p:nvSpPr>
            <p:cNvPr id="8" name="Rectangle 7">
              <a:extLst>
                <a:ext uri="{FF2B5EF4-FFF2-40B4-BE49-F238E27FC236}">
                  <a16:creationId xmlns:a16="http://schemas.microsoft.com/office/drawing/2014/main" id="{A5F13386-BEC3-48B4-86E5-03E11FA4382C}"/>
                </a:ext>
              </a:extLst>
            </p:cNvPr>
            <p:cNvSpPr/>
            <p:nvPr/>
          </p:nvSpPr>
          <p:spPr>
            <a:xfrm>
              <a:off x="4241569" y="4550066"/>
              <a:ext cx="7761345" cy="175502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D5541E52-AD83-468F-8549-D01C8545E27A}"/>
                </a:ext>
              </a:extLst>
            </p:cNvPr>
            <p:cNvSpPr/>
            <p:nvPr/>
          </p:nvSpPr>
          <p:spPr>
            <a:xfrm>
              <a:off x="4309153" y="4650592"/>
              <a:ext cx="7626177" cy="15539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53B4A7A7-2861-4F89-9C35-B00A726D11A5}"/>
                </a:ext>
              </a:extLst>
            </p:cNvPr>
            <p:cNvSpPr/>
            <p:nvPr/>
          </p:nvSpPr>
          <p:spPr>
            <a:xfrm>
              <a:off x="4370448" y="4717103"/>
              <a:ext cx="7503587" cy="139868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5" name="Picture 14">
            <a:extLst>
              <a:ext uri="{FF2B5EF4-FFF2-40B4-BE49-F238E27FC236}">
                <a16:creationId xmlns:a16="http://schemas.microsoft.com/office/drawing/2014/main" id="{2B323F69-5DFF-4C4E-8DF5-2CC5DCD85B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7647" y="715563"/>
            <a:ext cx="4218202" cy="4218202"/>
          </a:xfrm>
          <a:prstGeom prst="rect">
            <a:avLst/>
          </a:prstGeom>
        </p:spPr>
      </p:pic>
      <p:sp>
        <p:nvSpPr>
          <p:cNvPr id="16" name="TextBox 15">
            <a:extLst>
              <a:ext uri="{FF2B5EF4-FFF2-40B4-BE49-F238E27FC236}">
                <a16:creationId xmlns:a16="http://schemas.microsoft.com/office/drawing/2014/main" id="{DCE0D08B-D163-4A8A-AD80-71A1E6E961A6}"/>
              </a:ext>
            </a:extLst>
          </p:cNvPr>
          <p:cNvSpPr txBox="1"/>
          <p:nvPr/>
        </p:nvSpPr>
        <p:spPr>
          <a:xfrm>
            <a:off x="4755099" y="4479672"/>
            <a:ext cx="7235231" cy="1268271"/>
          </a:xfrm>
        </p:spPr>
        <p:txBody>
          <a:bodyPr vert="horz" lIns="91440" tIns="45720" rIns="91440" bIns="45720" rtlCol="0" anchor="b">
            <a:normAutofit/>
          </a:bodyPr>
          <a:lstStyle/>
          <a:p>
            <a:r>
              <a:rPr lang="en-US" sz="1400" dirty="0">
                <a:solidFill>
                  <a:schemeClr val="bg1"/>
                </a:solidFill>
                <a:latin typeface="Raleway" pitchFamily="2" charset="0"/>
              </a:rPr>
              <a:t>Funded by The </a:t>
            </a:r>
            <a:r>
              <a:rPr lang="en-US" sz="1400">
                <a:solidFill>
                  <a:schemeClr val="bg1"/>
                </a:solidFill>
                <a:latin typeface="Raleway" pitchFamily="2" charset="0"/>
              </a:rPr>
              <a:t>National Heritage Lottery</a:t>
            </a:r>
            <a:endParaRPr lang="en-US" sz="1400" dirty="0">
              <a:solidFill>
                <a:schemeClr val="bg1"/>
              </a:solidFill>
              <a:latin typeface="Raleway" pitchFamily="2" charset="0"/>
            </a:endParaRPr>
          </a:p>
          <a:p>
            <a:endParaRPr lang="en-US" sz="1400" dirty="0">
              <a:solidFill>
                <a:schemeClr val="bg1"/>
              </a:solidFill>
              <a:latin typeface="Raleway" pitchFamily="2" charset="0"/>
            </a:endParaRPr>
          </a:p>
          <a:p>
            <a:r>
              <a:rPr lang="en-US" sz="1400" dirty="0">
                <a:solidFill>
                  <a:schemeClr val="bg1"/>
                </a:solidFill>
                <a:latin typeface="Raleway" pitchFamily="2" charset="0"/>
              </a:rPr>
              <a:t>© 2021 Medway Culture Club. For Medway African and Caribbean Association only.</a:t>
            </a:r>
          </a:p>
          <a:p>
            <a:endParaRPr lang="en-US" sz="1400" dirty="0">
              <a:solidFill>
                <a:schemeClr val="bg1"/>
              </a:solidFill>
              <a:latin typeface="Raleway" pitchFamily="2" charset="0"/>
            </a:endParaRPr>
          </a:p>
          <a:p>
            <a:r>
              <a:rPr lang="en-US" sz="1200" dirty="0">
                <a:solidFill>
                  <a:schemeClr val="bg1"/>
                </a:solidFill>
                <a:latin typeface="Raleway" pitchFamily="2" charset="0"/>
              </a:rPr>
              <a:t>Please do not share without prior consent. Thank you.</a:t>
            </a:r>
          </a:p>
        </p:txBody>
      </p:sp>
      <p:pic>
        <p:nvPicPr>
          <p:cNvPr id="17" name="Picture 16" descr="A picture containing text, sign&#10;&#10;Description automatically generated">
            <a:extLst>
              <a:ext uri="{FF2B5EF4-FFF2-40B4-BE49-F238E27FC236}">
                <a16:creationId xmlns:a16="http://schemas.microsoft.com/office/drawing/2014/main" id="{5E4819E6-E420-4BFB-8C57-2D2E42A89C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3489" y="1563232"/>
            <a:ext cx="1236977" cy="687028"/>
          </a:xfrm>
          <a:prstGeom prst="rect">
            <a:avLst/>
          </a:prstGeom>
        </p:spPr>
      </p:pic>
      <p:pic>
        <p:nvPicPr>
          <p:cNvPr id="18" name="Picture 17" descr="Graphical user interface, text&#10;&#10;Description automatically generated">
            <a:extLst>
              <a:ext uri="{FF2B5EF4-FFF2-40B4-BE49-F238E27FC236}">
                <a16:creationId xmlns:a16="http://schemas.microsoft.com/office/drawing/2014/main" id="{C0EC5B84-4E5F-4471-A16B-31E539BB9B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715563"/>
            <a:ext cx="2226412" cy="687028"/>
          </a:xfrm>
          <a:prstGeom prst="rect">
            <a:avLst/>
          </a:prstGeom>
        </p:spPr>
      </p:pic>
    </p:spTree>
    <p:extLst>
      <p:ext uri="{BB962C8B-B14F-4D97-AF65-F5344CB8AC3E}">
        <p14:creationId xmlns:p14="http://schemas.microsoft.com/office/powerpoint/2010/main" val="26610464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C943E735-3F7A-4692-A4F2-E78C67C8C1DB}"/>
              </a:ext>
            </a:extLst>
          </p:cNvPr>
          <p:cNvCxnSpPr>
            <a:cxnSpLocks/>
          </p:cNvCxnSpPr>
          <p:nvPr/>
        </p:nvCxnSpPr>
        <p:spPr>
          <a:xfrm>
            <a:off x="5277033" y="5579134"/>
            <a:ext cx="56771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6DF0F22-FFF1-4C02-960A-8E91A1B09579}"/>
              </a:ext>
            </a:extLst>
          </p:cNvPr>
          <p:cNvSpPr txBox="1"/>
          <p:nvPr/>
        </p:nvSpPr>
        <p:spPr>
          <a:xfrm>
            <a:off x="4235280" y="5179848"/>
            <a:ext cx="7761345" cy="862031"/>
          </a:xfrm>
        </p:spPr>
        <p:txBody>
          <a:bodyPr vert="horz" lIns="91440" tIns="45720" rIns="91440" bIns="45720" rtlCol="0" anchor="b">
            <a:normAutofit/>
          </a:bodyPr>
          <a:lstStyle/>
          <a:p>
            <a:pPr algn="ctr">
              <a:lnSpc>
                <a:spcPct val="90000"/>
              </a:lnSpc>
              <a:spcBef>
                <a:spcPct val="0"/>
              </a:spcBef>
              <a:spcAft>
                <a:spcPts val="600"/>
              </a:spcAft>
            </a:pPr>
            <a:r>
              <a:rPr lang="en-US" sz="2400" kern="1200" dirty="0">
                <a:solidFill>
                  <a:srgbClr val="FFFFFF"/>
                </a:solidFill>
                <a:latin typeface="Raleway" pitchFamily="2" charset="0"/>
                <a:ea typeface="+mj-ea"/>
                <a:cs typeface="Suez One" panose="00000500000000000000" pitchFamily="2" charset="-79"/>
              </a:rPr>
              <a:t>People who have made a positive change</a:t>
            </a:r>
          </a:p>
        </p:txBody>
      </p:sp>
      <p:pic>
        <p:nvPicPr>
          <p:cNvPr id="4" name="Picture 3" descr="Chart, waterfall chart&#10;&#10;Description automatically generated">
            <a:extLst>
              <a:ext uri="{FF2B5EF4-FFF2-40B4-BE49-F238E27FC236}">
                <a16:creationId xmlns:a16="http://schemas.microsoft.com/office/drawing/2014/main" id="{E0D14438-C06F-4D8A-851E-BCA36E89C3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9" name="Rectangle 28">
            <a:extLst>
              <a:ext uri="{FF2B5EF4-FFF2-40B4-BE49-F238E27FC236}">
                <a16:creationId xmlns:a16="http://schemas.microsoft.com/office/drawing/2014/main" id="{87C6BF06-36FC-40DE-836A-EE7FDA7E97F6}"/>
              </a:ext>
            </a:extLst>
          </p:cNvPr>
          <p:cNvSpPr/>
          <p:nvPr/>
        </p:nvSpPr>
        <p:spPr>
          <a:xfrm>
            <a:off x="0" y="-161717"/>
            <a:ext cx="12192000" cy="941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6" name="Group 15">
            <a:extLst>
              <a:ext uri="{FF2B5EF4-FFF2-40B4-BE49-F238E27FC236}">
                <a16:creationId xmlns:a16="http://schemas.microsoft.com/office/drawing/2014/main" id="{D975E1DC-5E11-48F1-8EE1-E49FE14CB167}"/>
              </a:ext>
            </a:extLst>
          </p:cNvPr>
          <p:cNvGrpSpPr/>
          <p:nvPr/>
        </p:nvGrpSpPr>
        <p:grpSpPr>
          <a:xfrm>
            <a:off x="0" y="79926"/>
            <a:ext cx="6952022" cy="862031"/>
            <a:chOff x="4173984" y="4550066"/>
            <a:chExt cx="7828930" cy="1755026"/>
          </a:xfrm>
        </p:grpSpPr>
        <p:sp>
          <p:nvSpPr>
            <p:cNvPr id="17" name="Rectangle 16">
              <a:extLst>
                <a:ext uri="{FF2B5EF4-FFF2-40B4-BE49-F238E27FC236}">
                  <a16:creationId xmlns:a16="http://schemas.microsoft.com/office/drawing/2014/main" id="{B5B6A9ED-65F5-4E5A-B42F-C3717C4033E3}"/>
                </a:ext>
              </a:extLst>
            </p:cNvPr>
            <p:cNvSpPr/>
            <p:nvPr/>
          </p:nvSpPr>
          <p:spPr>
            <a:xfrm>
              <a:off x="4241569" y="4550066"/>
              <a:ext cx="7761345" cy="175502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27E63E04-9991-4C67-81FD-A22E9AD640C2}"/>
                </a:ext>
              </a:extLst>
            </p:cNvPr>
            <p:cNvSpPr/>
            <p:nvPr/>
          </p:nvSpPr>
          <p:spPr>
            <a:xfrm>
              <a:off x="4309153" y="4650592"/>
              <a:ext cx="7626177" cy="15539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Rectangle 20">
              <a:extLst>
                <a:ext uri="{FF2B5EF4-FFF2-40B4-BE49-F238E27FC236}">
                  <a16:creationId xmlns:a16="http://schemas.microsoft.com/office/drawing/2014/main" id="{2039E063-499D-4095-BEEA-8F994C126DC2}"/>
                </a:ext>
              </a:extLst>
            </p:cNvPr>
            <p:cNvSpPr/>
            <p:nvPr/>
          </p:nvSpPr>
          <p:spPr>
            <a:xfrm>
              <a:off x="4370448" y="4717103"/>
              <a:ext cx="7503587" cy="139868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TextBox 21">
              <a:extLst>
                <a:ext uri="{FF2B5EF4-FFF2-40B4-BE49-F238E27FC236}">
                  <a16:creationId xmlns:a16="http://schemas.microsoft.com/office/drawing/2014/main" id="{9DC37231-6ECC-445B-A905-54D16931D21E}"/>
                </a:ext>
              </a:extLst>
            </p:cNvPr>
            <p:cNvSpPr txBox="1"/>
            <p:nvPr/>
          </p:nvSpPr>
          <p:spPr>
            <a:xfrm>
              <a:off x="4173984" y="4985431"/>
              <a:ext cx="7700050" cy="862031"/>
            </a:xfrm>
          </p:spPr>
          <p:txBody>
            <a:bodyPr vert="horz" lIns="91440" tIns="45720" rIns="91440" bIns="45720" rtlCol="0" anchor="b">
              <a:normAutofit fontScale="85000" lnSpcReduction="20000"/>
            </a:bodyPr>
            <a:lstStyle/>
            <a:p>
              <a:pPr algn="ctr">
                <a:lnSpc>
                  <a:spcPct val="90000"/>
                </a:lnSpc>
                <a:spcBef>
                  <a:spcPct val="0"/>
                </a:spcBef>
                <a:spcAft>
                  <a:spcPts val="600"/>
                </a:spcAft>
              </a:pPr>
              <a:r>
                <a:rPr lang="en-US" sz="3200" b="1" dirty="0">
                  <a:solidFill>
                    <a:srgbClr val="FFFFFF"/>
                  </a:solidFill>
                  <a:latin typeface="Suez One" panose="00000500000000000000" pitchFamily="2" charset="-79"/>
                  <a:ea typeface="+mj-ea"/>
                  <a:cs typeface="Suez One" panose="00000500000000000000" pitchFamily="2" charset="-79"/>
                </a:rPr>
                <a:t>The </a:t>
              </a:r>
              <a:r>
                <a:rPr lang="en-US" sz="3200" b="1" dirty="0" err="1">
                  <a:solidFill>
                    <a:srgbClr val="FFFFFF"/>
                  </a:solidFill>
                  <a:latin typeface="Suez One" panose="00000500000000000000" pitchFamily="2" charset="-79"/>
                  <a:ea typeface="+mj-ea"/>
                  <a:cs typeface="Suez One" panose="00000500000000000000" pitchFamily="2" charset="-79"/>
                </a:rPr>
                <a:t>Colour</a:t>
              </a:r>
              <a:r>
                <a:rPr lang="en-US" sz="3200" b="1" dirty="0">
                  <a:solidFill>
                    <a:srgbClr val="FFFFFF"/>
                  </a:solidFill>
                  <a:latin typeface="Suez One" panose="00000500000000000000" pitchFamily="2" charset="-79"/>
                  <a:ea typeface="+mj-ea"/>
                  <a:cs typeface="Suez One" panose="00000500000000000000" pitchFamily="2" charset="-79"/>
                </a:rPr>
                <a:t> Bar at Euston Station</a:t>
              </a:r>
              <a:endParaRPr lang="en-US" sz="3200" b="1" kern="1200" dirty="0">
                <a:solidFill>
                  <a:srgbClr val="FFFFFF"/>
                </a:solidFill>
                <a:latin typeface="Suez One" panose="00000500000000000000" pitchFamily="2" charset="-79"/>
                <a:ea typeface="+mj-ea"/>
                <a:cs typeface="Suez One" panose="00000500000000000000" pitchFamily="2" charset="-79"/>
              </a:endParaRPr>
            </a:p>
          </p:txBody>
        </p:sp>
      </p:grpSp>
      <p:sp>
        <p:nvSpPr>
          <p:cNvPr id="23" name="TextBox 22">
            <a:extLst>
              <a:ext uri="{FF2B5EF4-FFF2-40B4-BE49-F238E27FC236}">
                <a16:creationId xmlns:a16="http://schemas.microsoft.com/office/drawing/2014/main" id="{E4AF3F87-CB02-48BE-A589-DB1886DF3955}"/>
              </a:ext>
            </a:extLst>
          </p:cNvPr>
          <p:cNvSpPr txBox="1"/>
          <p:nvPr/>
        </p:nvSpPr>
        <p:spPr>
          <a:xfrm>
            <a:off x="334647" y="1434578"/>
            <a:ext cx="8423945" cy="2308324"/>
          </a:xfrm>
          <a:prstGeom prst="rect">
            <a:avLst/>
          </a:prstGeom>
          <a:noFill/>
        </p:spPr>
        <p:txBody>
          <a:bodyPr wrap="square" rtlCol="0">
            <a:spAutoFit/>
          </a:bodyPr>
          <a:lstStyle/>
          <a:p>
            <a:r>
              <a:rPr lang="en-GB" sz="1600" dirty="0">
                <a:latin typeface="Raleway" pitchFamily="2" charset="0"/>
              </a:rPr>
              <a:t>In the 1950s, employees at Euston station voted to ban non-white workers from jobs that involved coming into contact with the public. This meant Black and Asian workers could be cleaners but could not be considered for jobs such as ticket inspectors and guards. </a:t>
            </a:r>
          </a:p>
          <a:p>
            <a:endParaRPr lang="en-GB" sz="1600" dirty="0">
              <a:latin typeface="Raleway" pitchFamily="2" charset="0"/>
            </a:endParaRPr>
          </a:p>
          <a:p>
            <a:r>
              <a:rPr lang="en-GB" sz="1600" dirty="0">
                <a:latin typeface="Raleway" pitchFamily="2" charset="0"/>
              </a:rPr>
              <a:t>Asquith who was working at Marylebone Station applied for a promotion at Euston Station but was rejected because of the colour of his skin.</a:t>
            </a:r>
          </a:p>
          <a:p>
            <a:endParaRPr lang="en-GB" sz="1600" dirty="0">
              <a:latin typeface="Raleway" pitchFamily="2" charset="0"/>
            </a:endParaRPr>
          </a:p>
          <a:p>
            <a:r>
              <a:rPr lang="en-GB" sz="1600" b="1" dirty="0">
                <a:latin typeface="Raleway" pitchFamily="2" charset="0"/>
              </a:rPr>
              <a:t>Asquith then faced a choice:</a:t>
            </a:r>
          </a:p>
        </p:txBody>
      </p:sp>
      <p:sp>
        <p:nvSpPr>
          <p:cNvPr id="5" name="Rectangle: Rounded Corners 4">
            <a:extLst>
              <a:ext uri="{FF2B5EF4-FFF2-40B4-BE49-F238E27FC236}">
                <a16:creationId xmlns:a16="http://schemas.microsoft.com/office/drawing/2014/main" id="{FDD19C81-CADA-4975-8E4B-575DEDA6E245}"/>
              </a:ext>
            </a:extLst>
          </p:cNvPr>
          <p:cNvSpPr/>
          <p:nvPr/>
        </p:nvSpPr>
        <p:spPr>
          <a:xfrm>
            <a:off x="3809066" y="3805740"/>
            <a:ext cx="3380828" cy="914400"/>
          </a:xfrm>
          <a:prstGeom prst="roundRect">
            <a:avLst/>
          </a:prstGeom>
          <a:solidFill>
            <a:srgbClr val="07A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Raleway" pitchFamily="2" charset="0"/>
              </a:rPr>
              <a:t>Fight for the right to be  considered for a job based on his merits</a:t>
            </a:r>
            <a:endParaRPr lang="en-GB" sz="1600" b="1" dirty="0">
              <a:latin typeface="Raleway" pitchFamily="2" charset="0"/>
            </a:endParaRPr>
          </a:p>
        </p:txBody>
      </p:sp>
      <p:sp>
        <p:nvSpPr>
          <p:cNvPr id="24" name="Rectangle: Rounded Corners 23">
            <a:extLst>
              <a:ext uri="{FF2B5EF4-FFF2-40B4-BE49-F238E27FC236}">
                <a16:creationId xmlns:a16="http://schemas.microsoft.com/office/drawing/2014/main" id="{F874B388-1978-49C1-A2BA-373DBFC11A81}"/>
              </a:ext>
            </a:extLst>
          </p:cNvPr>
          <p:cNvSpPr/>
          <p:nvPr/>
        </p:nvSpPr>
        <p:spPr>
          <a:xfrm>
            <a:off x="330549" y="3805740"/>
            <a:ext cx="3380829" cy="914400"/>
          </a:xfrm>
          <a:prstGeom prst="roundRect">
            <a:avLst/>
          </a:prstGeom>
          <a:solidFill>
            <a:srgbClr val="E537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Raleway" pitchFamily="2" charset="0"/>
              </a:rPr>
              <a:t>Give up on his ambition and accept the </a:t>
            </a:r>
            <a:r>
              <a:rPr lang="en-US" sz="1600" b="1" dirty="0" err="1">
                <a:latin typeface="Raleway" pitchFamily="2" charset="0"/>
              </a:rPr>
              <a:t>colour</a:t>
            </a:r>
            <a:r>
              <a:rPr lang="en-US" sz="1600" b="1" dirty="0">
                <a:latin typeface="Raleway" pitchFamily="2" charset="0"/>
              </a:rPr>
              <a:t> bar</a:t>
            </a:r>
            <a:endParaRPr lang="en-GB" sz="1600" b="1" dirty="0">
              <a:latin typeface="Raleway" pitchFamily="2" charset="0"/>
            </a:endParaRPr>
          </a:p>
        </p:txBody>
      </p:sp>
      <p:sp>
        <p:nvSpPr>
          <p:cNvPr id="26" name="Thought Bubble: Cloud 25">
            <a:extLst>
              <a:ext uri="{FF2B5EF4-FFF2-40B4-BE49-F238E27FC236}">
                <a16:creationId xmlns:a16="http://schemas.microsoft.com/office/drawing/2014/main" id="{77B833EF-1E52-43A6-AEB9-99360C81F4D3}"/>
              </a:ext>
            </a:extLst>
          </p:cNvPr>
          <p:cNvSpPr/>
          <p:nvPr/>
        </p:nvSpPr>
        <p:spPr>
          <a:xfrm>
            <a:off x="7470043" y="3958995"/>
            <a:ext cx="2172060" cy="1352134"/>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Raleway" pitchFamily="2" charset="0"/>
              </a:rPr>
              <a:t>Which option did he choose?</a:t>
            </a:r>
          </a:p>
        </p:txBody>
      </p:sp>
      <p:sp>
        <p:nvSpPr>
          <p:cNvPr id="27" name="Thought Bubble: Cloud 26">
            <a:extLst>
              <a:ext uri="{FF2B5EF4-FFF2-40B4-BE49-F238E27FC236}">
                <a16:creationId xmlns:a16="http://schemas.microsoft.com/office/drawing/2014/main" id="{79FB33A3-CC95-4DB4-852A-4BB923963C57}"/>
              </a:ext>
            </a:extLst>
          </p:cNvPr>
          <p:cNvSpPr/>
          <p:nvPr/>
        </p:nvSpPr>
        <p:spPr>
          <a:xfrm>
            <a:off x="9748229" y="4273927"/>
            <a:ext cx="2172060" cy="1352134"/>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Raleway" pitchFamily="2" charset="0"/>
              </a:rPr>
              <a:t>If you were in Asquith’s position, which option would you have chosen?</a:t>
            </a:r>
          </a:p>
        </p:txBody>
      </p:sp>
      <p:pic>
        <p:nvPicPr>
          <p:cNvPr id="30" name="Picture 29">
            <a:extLst>
              <a:ext uri="{FF2B5EF4-FFF2-40B4-BE49-F238E27FC236}">
                <a16:creationId xmlns:a16="http://schemas.microsoft.com/office/drawing/2014/main" id="{F382B288-EFC3-4D5D-8FB1-05F4340235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2335" y="0"/>
            <a:ext cx="1052573" cy="1052573"/>
          </a:xfrm>
          <a:prstGeom prst="rect">
            <a:avLst/>
          </a:prstGeom>
        </p:spPr>
      </p:pic>
    </p:spTree>
    <p:extLst>
      <p:ext uri="{BB962C8B-B14F-4D97-AF65-F5344CB8AC3E}">
        <p14:creationId xmlns:p14="http://schemas.microsoft.com/office/powerpoint/2010/main" val="15480663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C943E735-3F7A-4692-A4F2-E78C67C8C1DB}"/>
              </a:ext>
            </a:extLst>
          </p:cNvPr>
          <p:cNvCxnSpPr>
            <a:cxnSpLocks/>
          </p:cNvCxnSpPr>
          <p:nvPr/>
        </p:nvCxnSpPr>
        <p:spPr>
          <a:xfrm>
            <a:off x="5277033" y="5579134"/>
            <a:ext cx="56771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6DF0F22-FFF1-4C02-960A-8E91A1B09579}"/>
              </a:ext>
            </a:extLst>
          </p:cNvPr>
          <p:cNvSpPr txBox="1"/>
          <p:nvPr/>
        </p:nvSpPr>
        <p:spPr>
          <a:xfrm>
            <a:off x="4235280" y="5179848"/>
            <a:ext cx="7761345" cy="862031"/>
          </a:xfrm>
        </p:spPr>
        <p:txBody>
          <a:bodyPr vert="horz" lIns="91440" tIns="45720" rIns="91440" bIns="45720" rtlCol="0" anchor="b">
            <a:normAutofit/>
          </a:bodyPr>
          <a:lstStyle/>
          <a:p>
            <a:pPr algn="ctr">
              <a:lnSpc>
                <a:spcPct val="90000"/>
              </a:lnSpc>
              <a:spcBef>
                <a:spcPct val="0"/>
              </a:spcBef>
              <a:spcAft>
                <a:spcPts val="600"/>
              </a:spcAft>
            </a:pPr>
            <a:r>
              <a:rPr lang="en-US" sz="2400" kern="1200" dirty="0">
                <a:solidFill>
                  <a:srgbClr val="FFFFFF"/>
                </a:solidFill>
                <a:latin typeface="Raleway" pitchFamily="2" charset="0"/>
                <a:ea typeface="+mj-ea"/>
                <a:cs typeface="Suez One" panose="00000500000000000000" pitchFamily="2" charset="-79"/>
              </a:rPr>
              <a:t>People who have made a positive change</a:t>
            </a:r>
          </a:p>
        </p:txBody>
      </p:sp>
      <p:pic>
        <p:nvPicPr>
          <p:cNvPr id="4" name="Picture 3" descr="Chart, waterfall chart&#10;&#10;Description automatically generated">
            <a:extLst>
              <a:ext uri="{FF2B5EF4-FFF2-40B4-BE49-F238E27FC236}">
                <a16:creationId xmlns:a16="http://schemas.microsoft.com/office/drawing/2014/main" id="{E0D14438-C06F-4D8A-851E-BCA36E89C3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07"/>
            <a:ext cx="12192000" cy="6858000"/>
          </a:xfrm>
          <a:prstGeom prst="rect">
            <a:avLst/>
          </a:prstGeom>
        </p:spPr>
      </p:pic>
      <p:sp>
        <p:nvSpPr>
          <p:cNvPr id="32" name="Rectangle 31">
            <a:extLst>
              <a:ext uri="{FF2B5EF4-FFF2-40B4-BE49-F238E27FC236}">
                <a16:creationId xmlns:a16="http://schemas.microsoft.com/office/drawing/2014/main" id="{E5CF1A0A-B5E9-4613-8922-0E6D2693BA63}"/>
              </a:ext>
            </a:extLst>
          </p:cNvPr>
          <p:cNvSpPr/>
          <p:nvPr/>
        </p:nvSpPr>
        <p:spPr>
          <a:xfrm>
            <a:off x="0" y="-161717"/>
            <a:ext cx="12215259" cy="941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5" name="Picture 2" descr="Charlotte Nichols on Twitter: &quot;Just arrived into Euston for a busy few days  in Parliament, and great to see the plaque and surrounding exhibition for Asquith  Xavier whose stand against discrimination was">
            <a:extLst>
              <a:ext uri="{FF2B5EF4-FFF2-40B4-BE49-F238E27FC236}">
                <a16:creationId xmlns:a16="http://schemas.microsoft.com/office/drawing/2014/main" id="{59B7A3CC-82B6-47FB-81AE-A18871171F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735" y="2145390"/>
            <a:ext cx="4120837" cy="3433744"/>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8A2B2789-0250-4710-BFF6-F46550648A8F}"/>
              </a:ext>
            </a:extLst>
          </p:cNvPr>
          <p:cNvGrpSpPr/>
          <p:nvPr/>
        </p:nvGrpSpPr>
        <p:grpSpPr>
          <a:xfrm>
            <a:off x="4883799" y="1073754"/>
            <a:ext cx="5971078" cy="4917630"/>
            <a:chOff x="4883799" y="1073754"/>
            <a:chExt cx="5971078" cy="4917630"/>
          </a:xfrm>
        </p:grpSpPr>
        <p:sp>
          <p:nvSpPr>
            <p:cNvPr id="39" name="Rectangle: Rounded Corners 38">
              <a:extLst>
                <a:ext uri="{FF2B5EF4-FFF2-40B4-BE49-F238E27FC236}">
                  <a16:creationId xmlns:a16="http://schemas.microsoft.com/office/drawing/2014/main" id="{1D53588F-D209-4096-9C5F-2F5FF4355D8C}"/>
                </a:ext>
              </a:extLst>
            </p:cNvPr>
            <p:cNvSpPr/>
            <p:nvPr/>
          </p:nvSpPr>
          <p:spPr>
            <a:xfrm>
              <a:off x="4883799" y="1073754"/>
              <a:ext cx="5971078" cy="4917630"/>
            </a:xfrm>
            <a:prstGeom prst="roundRect">
              <a:avLst>
                <a:gd name="adj" fmla="val 15246"/>
              </a:avLst>
            </a:prstGeom>
            <a:solidFill>
              <a:srgbClr val="0D80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 name="Group 1">
              <a:extLst>
                <a:ext uri="{FF2B5EF4-FFF2-40B4-BE49-F238E27FC236}">
                  <a16:creationId xmlns:a16="http://schemas.microsoft.com/office/drawing/2014/main" id="{7CECB822-272A-4EA2-A3CA-5B84112F32FC}"/>
                </a:ext>
              </a:extLst>
            </p:cNvPr>
            <p:cNvGrpSpPr/>
            <p:nvPr/>
          </p:nvGrpSpPr>
          <p:grpSpPr>
            <a:xfrm>
              <a:off x="5056091" y="1452194"/>
              <a:ext cx="5519754" cy="4169535"/>
              <a:chOff x="4349720" y="1790892"/>
              <a:chExt cx="5519754" cy="4169535"/>
            </a:xfrm>
          </p:grpSpPr>
          <p:sp>
            <p:nvSpPr>
              <p:cNvPr id="24" name="Rectangle: Rounded Corners 23">
                <a:extLst>
                  <a:ext uri="{FF2B5EF4-FFF2-40B4-BE49-F238E27FC236}">
                    <a16:creationId xmlns:a16="http://schemas.microsoft.com/office/drawing/2014/main" id="{F874B388-1978-49C1-A2BA-373DBFC11A81}"/>
                  </a:ext>
                </a:extLst>
              </p:cNvPr>
              <p:cNvSpPr/>
              <p:nvPr/>
            </p:nvSpPr>
            <p:spPr>
              <a:xfrm>
                <a:off x="4349720" y="1790892"/>
                <a:ext cx="5519754" cy="78320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800"/>
                  </a:spcBef>
                </a:pPr>
                <a:r>
                  <a:rPr lang="en-GB" sz="1600" dirty="0">
                    <a:solidFill>
                      <a:schemeClr val="tx1"/>
                    </a:solidFill>
                    <a:latin typeface="Raleway" pitchFamily="2" charset="0"/>
                  </a:rPr>
                  <a:t>Asquith Camile Xavier (18</a:t>
                </a:r>
                <a:r>
                  <a:rPr lang="en-GB" sz="1600" baseline="30000" dirty="0">
                    <a:solidFill>
                      <a:schemeClr val="tx1"/>
                    </a:solidFill>
                    <a:latin typeface="Raleway" pitchFamily="2" charset="0"/>
                  </a:rPr>
                  <a:t>th</a:t>
                </a:r>
                <a:r>
                  <a:rPr lang="en-GB" sz="1600" dirty="0">
                    <a:solidFill>
                      <a:schemeClr val="tx1"/>
                    </a:solidFill>
                    <a:latin typeface="Raleway" pitchFamily="2" charset="0"/>
                  </a:rPr>
                  <a:t> July 1920 – 18</a:t>
                </a:r>
                <a:r>
                  <a:rPr lang="en-GB" sz="1600" baseline="30000" dirty="0">
                    <a:solidFill>
                      <a:schemeClr val="tx1"/>
                    </a:solidFill>
                    <a:latin typeface="Raleway" pitchFamily="2" charset="0"/>
                  </a:rPr>
                  <a:t>th</a:t>
                </a:r>
                <a:r>
                  <a:rPr lang="en-GB" sz="1600" dirty="0">
                    <a:solidFill>
                      <a:schemeClr val="tx1"/>
                    </a:solidFill>
                    <a:latin typeface="Raleway" pitchFamily="2" charset="0"/>
                  </a:rPr>
                  <a:t> June 1980) was a West Indian-born Briton.</a:t>
                </a:r>
                <a:endParaRPr lang="en-GB" sz="1400" dirty="0">
                  <a:solidFill>
                    <a:schemeClr val="tx1"/>
                  </a:solidFill>
                  <a:latin typeface="Raleway" pitchFamily="2" charset="0"/>
                </a:endParaRPr>
              </a:p>
            </p:txBody>
          </p:sp>
          <p:sp>
            <p:nvSpPr>
              <p:cNvPr id="28" name="Rectangle: Rounded Corners 27">
                <a:extLst>
                  <a:ext uri="{FF2B5EF4-FFF2-40B4-BE49-F238E27FC236}">
                    <a16:creationId xmlns:a16="http://schemas.microsoft.com/office/drawing/2014/main" id="{DDDBF28A-F625-447B-8E6F-5C6A03A7F19C}"/>
                  </a:ext>
                </a:extLst>
              </p:cNvPr>
              <p:cNvSpPr/>
              <p:nvPr/>
            </p:nvSpPr>
            <p:spPr>
              <a:xfrm>
                <a:off x="4349722" y="2634872"/>
                <a:ext cx="5519752" cy="78057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800"/>
                  </a:spcBef>
                </a:pPr>
                <a:r>
                  <a:rPr lang="en-GB" sz="1600" dirty="0">
                    <a:solidFill>
                      <a:schemeClr val="tx1"/>
                    </a:solidFill>
                    <a:latin typeface="Raleway" pitchFamily="2" charset="0"/>
                  </a:rPr>
                  <a:t>He ended a colour bar at British Railways in London by fighting to become the first non-white train guard at Euston railway station in 1966.</a:t>
                </a:r>
              </a:p>
            </p:txBody>
          </p:sp>
          <p:sp>
            <p:nvSpPr>
              <p:cNvPr id="29" name="Rectangle: Rounded Corners 28">
                <a:extLst>
                  <a:ext uri="{FF2B5EF4-FFF2-40B4-BE49-F238E27FC236}">
                    <a16:creationId xmlns:a16="http://schemas.microsoft.com/office/drawing/2014/main" id="{16864EFF-DF8D-4B58-8530-219B2ECB3FFE}"/>
                  </a:ext>
                </a:extLst>
              </p:cNvPr>
              <p:cNvSpPr/>
              <p:nvPr/>
            </p:nvSpPr>
            <p:spPr>
              <a:xfrm>
                <a:off x="4349721" y="3483298"/>
                <a:ext cx="5519752" cy="78057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800"/>
                  </a:spcBef>
                </a:pPr>
                <a:r>
                  <a:rPr lang="en-GB" sz="1600" dirty="0">
                    <a:solidFill>
                      <a:schemeClr val="tx1"/>
                    </a:solidFill>
                    <a:latin typeface="Raleway" pitchFamily="2" charset="0"/>
                  </a:rPr>
                  <a:t>He was born on the island of Dominica in the West Indies, then a British colony.</a:t>
                </a:r>
              </a:p>
            </p:txBody>
          </p:sp>
          <p:sp>
            <p:nvSpPr>
              <p:cNvPr id="30" name="Rectangle: Rounded Corners 29">
                <a:extLst>
                  <a:ext uri="{FF2B5EF4-FFF2-40B4-BE49-F238E27FC236}">
                    <a16:creationId xmlns:a16="http://schemas.microsoft.com/office/drawing/2014/main" id="{5C8E8D5C-96FA-4E64-B8DB-7EA43BB36091}"/>
                  </a:ext>
                </a:extLst>
              </p:cNvPr>
              <p:cNvSpPr/>
              <p:nvPr/>
            </p:nvSpPr>
            <p:spPr>
              <a:xfrm>
                <a:off x="4349720" y="4337545"/>
                <a:ext cx="5519752" cy="78057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800"/>
                  </a:spcBef>
                </a:pPr>
                <a:r>
                  <a:rPr lang="en-GB" sz="1600" dirty="0">
                    <a:solidFill>
                      <a:schemeClr val="tx1"/>
                    </a:solidFill>
                    <a:latin typeface="Raleway" pitchFamily="2" charset="0"/>
                  </a:rPr>
                  <a:t>He was a part of the Windrush generation who came to Britain to help rebuild the weakened economy following WWII. </a:t>
                </a:r>
              </a:p>
            </p:txBody>
          </p:sp>
          <p:sp>
            <p:nvSpPr>
              <p:cNvPr id="31" name="Rectangle: Rounded Corners 30">
                <a:extLst>
                  <a:ext uri="{FF2B5EF4-FFF2-40B4-BE49-F238E27FC236}">
                    <a16:creationId xmlns:a16="http://schemas.microsoft.com/office/drawing/2014/main" id="{C2FF727E-4ADF-427E-8FF8-79968FD2D485}"/>
                  </a:ext>
                </a:extLst>
              </p:cNvPr>
              <p:cNvSpPr/>
              <p:nvPr/>
            </p:nvSpPr>
            <p:spPr>
              <a:xfrm>
                <a:off x="4375106" y="5179848"/>
                <a:ext cx="5494366" cy="78057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800"/>
                  </a:spcBef>
                </a:pPr>
                <a:r>
                  <a:rPr lang="en-GB" sz="1600" dirty="0">
                    <a:solidFill>
                      <a:schemeClr val="tx1"/>
                    </a:solidFill>
                    <a:latin typeface="Raleway" pitchFamily="2" charset="0"/>
                  </a:rPr>
                  <a:t>Asquith left Dominica and docked in Southampton on 16</a:t>
                </a:r>
                <a:r>
                  <a:rPr lang="en-GB" sz="1600" baseline="30000" dirty="0">
                    <a:solidFill>
                      <a:schemeClr val="tx1"/>
                    </a:solidFill>
                    <a:latin typeface="Raleway" pitchFamily="2" charset="0"/>
                  </a:rPr>
                  <a:t>th</a:t>
                </a:r>
                <a:r>
                  <a:rPr lang="en-GB" sz="1600" dirty="0">
                    <a:solidFill>
                      <a:schemeClr val="tx1"/>
                    </a:solidFill>
                    <a:latin typeface="Raleway" pitchFamily="2" charset="0"/>
                  </a:rPr>
                  <a:t> April 1958.</a:t>
                </a:r>
              </a:p>
            </p:txBody>
          </p:sp>
        </p:grpSp>
      </p:grpSp>
      <p:grpSp>
        <p:nvGrpSpPr>
          <p:cNvPr id="34" name="Group 33">
            <a:extLst>
              <a:ext uri="{FF2B5EF4-FFF2-40B4-BE49-F238E27FC236}">
                <a16:creationId xmlns:a16="http://schemas.microsoft.com/office/drawing/2014/main" id="{0AD68481-DF80-4AEB-ADE2-006BA3523413}"/>
              </a:ext>
            </a:extLst>
          </p:cNvPr>
          <p:cNvGrpSpPr/>
          <p:nvPr/>
        </p:nvGrpSpPr>
        <p:grpSpPr>
          <a:xfrm>
            <a:off x="0" y="79926"/>
            <a:ext cx="6952022" cy="862031"/>
            <a:chOff x="4173984" y="4550066"/>
            <a:chExt cx="7828930" cy="1755026"/>
          </a:xfrm>
        </p:grpSpPr>
        <p:sp>
          <p:nvSpPr>
            <p:cNvPr id="35" name="Rectangle 34">
              <a:extLst>
                <a:ext uri="{FF2B5EF4-FFF2-40B4-BE49-F238E27FC236}">
                  <a16:creationId xmlns:a16="http://schemas.microsoft.com/office/drawing/2014/main" id="{4F53F84C-8933-43A3-BC3C-9599E841154D}"/>
                </a:ext>
              </a:extLst>
            </p:cNvPr>
            <p:cNvSpPr/>
            <p:nvPr/>
          </p:nvSpPr>
          <p:spPr>
            <a:xfrm>
              <a:off x="4241569" y="4550066"/>
              <a:ext cx="7761345" cy="175502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Rectangle 35">
              <a:extLst>
                <a:ext uri="{FF2B5EF4-FFF2-40B4-BE49-F238E27FC236}">
                  <a16:creationId xmlns:a16="http://schemas.microsoft.com/office/drawing/2014/main" id="{14457318-CB9C-4007-9DFD-66FE7D0FC5AB}"/>
                </a:ext>
              </a:extLst>
            </p:cNvPr>
            <p:cNvSpPr/>
            <p:nvPr/>
          </p:nvSpPr>
          <p:spPr>
            <a:xfrm>
              <a:off x="4309153" y="4650592"/>
              <a:ext cx="7626177" cy="15539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Rectangle 36">
              <a:extLst>
                <a:ext uri="{FF2B5EF4-FFF2-40B4-BE49-F238E27FC236}">
                  <a16:creationId xmlns:a16="http://schemas.microsoft.com/office/drawing/2014/main" id="{19503DE0-E3DC-49C9-90CF-C8B30884FAB5}"/>
                </a:ext>
              </a:extLst>
            </p:cNvPr>
            <p:cNvSpPr/>
            <p:nvPr/>
          </p:nvSpPr>
          <p:spPr>
            <a:xfrm>
              <a:off x="4370448" y="4717103"/>
              <a:ext cx="7503587" cy="139868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TextBox 37">
              <a:extLst>
                <a:ext uri="{FF2B5EF4-FFF2-40B4-BE49-F238E27FC236}">
                  <a16:creationId xmlns:a16="http://schemas.microsoft.com/office/drawing/2014/main" id="{4D258D43-25A4-41D5-9109-E21D073BD5CA}"/>
                </a:ext>
              </a:extLst>
            </p:cNvPr>
            <p:cNvSpPr txBox="1"/>
            <p:nvPr/>
          </p:nvSpPr>
          <p:spPr>
            <a:xfrm>
              <a:off x="4173984" y="4985431"/>
              <a:ext cx="7700050" cy="862031"/>
            </a:xfrm>
          </p:spPr>
          <p:txBody>
            <a:bodyPr vert="horz" lIns="91440" tIns="45720" rIns="91440" bIns="45720" rtlCol="0" anchor="b">
              <a:normAutofit fontScale="85000" lnSpcReduction="20000"/>
            </a:bodyPr>
            <a:lstStyle/>
            <a:p>
              <a:pPr algn="ctr">
                <a:lnSpc>
                  <a:spcPct val="90000"/>
                </a:lnSpc>
                <a:spcBef>
                  <a:spcPct val="0"/>
                </a:spcBef>
                <a:spcAft>
                  <a:spcPts val="600"/>
                </a:spcAft>
              </a:pPr>
              <a:r>
                <a:rPr lang="en-US" sz="3200" b="1" dirty="0">
                  <a:solidFill>
                    <a:srgbClr val="FFFFFF"/>
                  </a:solidFill>
                  <a:latin typeface="Suez One" panose="00000500000000000000" pitchFamily="2" charset="-79"/>
                  <a:ea typeface="+mj-ea"/>
                  <a:cs typeface="Suez One" panose="00000500000000000000" pitchFamily="2" charset="-79"/>
                </a:rPr>
                <a:t>Who is Asquith Xavier?</a:t>
              </a:r>
              <a:endParaRPr lang="en-US" sz="3200" b="1" kern="1200" dirty="0">
                <a:solidFill>
                  <a:srgbClr val="FFFFFF"/>
                </a:solidFill>
                <a:latin typeface="Suez One" panose="00000500000000000000" pitchFamily="2" charset="-79"/>
                <a:ea typeface="+mj-ea"/>
                <a:cs typeface="Suez One" panose="00000500000000000000" pitchFamily="2" charset="-79"/>
              </a:endParaRPr>
            </a:p>
          </p:txBody>
        </p:sp>
      </p:grpSp>
      <p:pic>
        <p:nvPicPr>
          <p:cNvPr id="40" name="Picture 39">
            <a:extLst>
              <a:ext uri="{FF2B5EF4-FFF2-40B4-BE49-F238E27FC236}">
                <a16:creationId xmlns:a16="http://schemas.microsoft.com/office/drawing/2014/main" id="{78DDB277-DAAD-4F19-BA41-D46992BE03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82335" y="0"/>
            <a:ext cx="1052573" cy="1052573"/>
          </a:xfrm>
          <a:prstGeom prst="rect">
            <a:avLst/>
          </a:prstGeom>
        </p:spPr>
      </p:pic>
    </p:spTree>
    <p:extLst>
      <p:ext uri="{BB962C8B-B14F-4D97-AF65-F5344CB8AC3E}">
        <p14:creationId xmlns:p14="http://schemas.microsoft.com/office/powerpoint/2010/main" val="26911694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C943E735-3F7A-4692-A4F2-E78C67C8C1DB}"/>
              </a:ext>
            </a:extLst>
          </p:cNvPr>
          <p:cNvCxnSpPr>
            <a:cxnSpLocks/>
          </p:cNvCxnSpPr>
          <p:nvPr/>
        </p:nvCxnSpPr>
        <p:spPr>
          <a:xfrm>
            <a:off x="5277033" y="5579134"/>
            <a:ext cx="56771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6DF0F22-FFF1-4C02-960A-8E91A1B09579}"/>
              </a:ext>
            </a:extLst>
          </p:cNvPr>
          <p:cNvSpPr txBox="1"/>
          <p:nvPr/>
        </p:nvSpPr>
        <p:spPr>
          <a:xfrm>
            <a:off x="4235280" y="5179848"/>
            <a:ext cx="7761345" cy="862031"/>
          </a:xfrm>
        </p:spPr>
        <p:txBody>
          <a:bodyPr vert="horz" lIns="91440" tIns="45720" rIns="91440" bIns="45720" rtlCol="0" anchor="b">
            <a:normAutofit/>
          </a:bodyPr>
          <a:lstStyle/>
          <a:p>
            <a:pPr algn="ctr">
              <a:lnSpc>
                <a:spcPct val="90000"/>
              </a:lnSpc>
              <a:spcBef>
                <a:spcPct val="0"/>
              </a:spcBef>
              <a:spcAft>
                <a:spcPts val="600"/>
              </a:spcAft>
            </a:pPr>
            <a:r>
              <a:rPr lang="en-US" sz="2400" kern="1200" dirty="0">
                <a:solidFill>
                  <a:srgbClr val="FFFFFF"/>
                </a:solidFill>
                <a:latin typeface="Raleway" pitchFamily="2" charset="0"/>
                <a:ea typeface="+mj-ea"/>
                <a:cs typeface="Suez One" panose="00000500000000000000" pitchFamily="2" charset="-79"/>
              </a:rPr>
              <a:t>People who have made a positive change</a:t>
            </a:r>
          </a:p>
        </p:txBody>
      </p:sp>
      <p:pic>
        <p:nvPicPr>
          <p:cNvPr id="4" name="Picture 3" descr="Chart, waterfall chart&#10;&#10;Description automatically generated">
            <a:extLst>
              <a:ext uri="{FF2B5EF4-FFF2-40B4-BE49-F238E27FC236}">
                <a16:creationId xmlns:a16="http://schemas.microsoft.com/office/drawing/2014/main" id="{E0D14438-C06F-4D8A-851E-BCA36E89C3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07"/>
            <a:ext cx="12192000" cy="6858000"/>
          </a:xfrm>
          <a:prstGeom prst="rect">
            <a:avLst/>
          </a:prstGeom>
        </p:spPr>
      </p:pic>
      <p:sp>
        <p:nvSpPr>
          <p:cNvPr id="32" name="Rectangle 31">
            <a:extLst>
              <a:ext uri="{FF2B5EF4-FFF2-40B4-BE49-F238E27FC236}">
                <a16:creationId xmlns:a16="http://schemas.microsoft.com/office/drawing/2014/main" id="{E5CF1A0A-B5E9-4613-8922-0E6D2693BA63}"/>
              </a:ext>
            </a:extLst>
          </p:cNvPr>
          <p:cNvSpPr/>
          <p:nvPr/>
        </p:nvSpPr>
        <p:spPr>
          <a:xfrm>
            <a:off x="0" y="-161717"/>
            <a:ext cx="12215259" cy="941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Rectangle: Rounded Corners 38">
            <a:extLst>
              <a:ext uri="{FF2B5EF4-FFF2-40B4-BE49-F238E27FC236}">
                <a16:creationId xmlns:a16="http://schemas.microsoft.com/office/drawing/2014/main" id="{1D53588F-D209-4096-9C5F-2F5FF4355D8C}"/>
              </a:ext>
            </a:extLst>
          </p:cNvPr>
          <p:cNvSpPr/>
          <p:nvPr/>
        </p:nvSpPr>
        <p:spPr>
          <a:xfrm>
            <a:off x="4883799" y="1073754"/>
            <a:ext cx="5971078" cy="4917630"/>
          </a:xfrm>
          <a:prstGeom prst="roundRect">
            <a:avLst>
              <a:gd name="adj" fmla="val 15246"/>
            </a:avLst>
          </a:prstGeom>
          <a:solidFill>
            <a:srgbClr val="E537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 name="Group 1">
            <a:extLst>
              <a:ext uri="{FF2B5EF4-FFF2-40B4-BE49-F238E27FC236}">
                <a16:creationId xmlns:a16="http://schemas.microsoft.com/office/drawing/2014/main" id="{7CECB822-272A-4EA2-A3CA-5B84112F32FC}"/>
              </a:ext>
            </a:extLst>
          </p:cNvPr>
          <p:cNvGrpSpPr/>
          <p:nvPr/>
        </p:nvGrpSpPr>
        <p:grpSpPr>
          <a:xfrm>
            <a:off x="5109461" y="1693207"/>
            <a:ext cx="5519754" cy="3739170"/>
            <a:chOff x="4349720" y="1790892"/>
            <a:chExt cx="5519754" cy="3739170"/>
          </a:xfrm>
        </p:grpSpPr>
        <p:sp>
          <p:nvSpPr>
            <p:cNvPr id="24" name="Rectangle: Rounded Corners 23">
              <a:extLst>
                <a:ext uri="{FF2B5EF4-FFF2-40B4-BE49-F238E27FC236}">
                  <a16:creationId xmlns:a16="http://schemas.microsoft.com/office/drawing/2014/main" id="{F874B388-1978-49C1-A2BA-373DBFC11A81}"/>
                </a:ext>
              </a:extLst>
            </p:cNvPr>
            <p:cNvSpPr/>
            <p:nvPr/>
          </p:nvSpPr>
          <p:spPr>
            <a:xfrm>
              <a:off x="4349720" y="1790892"/>
              <a:ext cx="5519754" cy="78320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800"/>
                </a:spcBef>
              </a:pPr>
              <a:r>
                <a:rPr lang="en-GB" sz="1600" dirty="0">
                  <a:solidFill>
                    <a:schemeClr val="tx1"/>
                  </a:solidFill>
                  <a:latin typeface="Raleway" pitchFamily="2" charset="0"/>
                </a:rPr>
                <a:t>Settling in Paddington, West London, he worked with British Rail as a porter before progressing to guard at Marylebone depot.</a:t>
              </a:r>
            </a:p>
          </p:txBody>
        </p:sp>
        <p:sp>
          <p:nvSpPr>
            <p:cNvPr id="28" name="Rectangle: Rounded Corners 27">
              <a:extLst>
                <a:ext uri="{FF2B5EF4-FFF2-40B4-BE49-F238E27FC236}">
                  <a16:creationId xmlns:a16="http://schemas.microsoft.com/office/drawing/2014/main" id="{DDDBF28A-F625-447B-8E6F-5C6A03A7F19C}"/>
                </a:ext>
              </a:extLst>
            </p:cNvPr>
            <p:cNvSpPr/>
            <p:nvPr/>
          </p:nvSpPr>
          <p:spPr>
            <a:xfrm>
              <a:off x="4349720" y="2781899"/>
              <a:ext cx="5519752" cy="78057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800"/>
                </a:spcBef>
              </a:pPr>
              <a:r>
                <a:rPr lang="en-GB" sz="1600" dirty="0">
                  <a:solidFill>
                    <a:schemeClr val="tx1"/>
                  </a:solidFill>
                  <a:latin typeface="Raleway" pitchFamily="2" charset="0"/>
                </a:rPr>
                <a:t>In 1966, he applied for a transfer to London Euston station.</a:t>
              </a:r>
            </a:p>
          </p:txBody>
        </p:sp>
        <p:sp>
          <p:nvSpPr>
            <p:cNvPr id="29" name="Rectangle: Rounded Corners 28">
              <a:extLst>
                <a:ext uri="{FF2B5EF4-FFF2-40B4-BE49-F238E27FC236}">
                  <a16:creationId xmlns:a16="http://schemas.microsoft.com/office/drawing/2014/main" id="{16864EFF-DF8D-4B58-8530-219B2ECB3FFE}"/>
                </a:ext>
              </a:extLst>
            </p:cNvPr>
            <p:cNvSpPr/>
            <p:nvPr/>
          </p:nvSpPr>
          <p:spPr>
            <a:xfrm>
              <a:off x="4349720" y="3765691"/>
              <a:ext cx="5519752" cy="78057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800"/>
                </a:spcBef>
              </a:pPr>
              <a:r>
                <a:rPr lang="en-GB" sz="1600" dirty="0">
                  <a:solidFill>
                    <a:schemeClr val="tx1"/>
                  </a:solidFill>
                  <a:latin typeface="Raleway" pitchFamily="2" charset="0"/>
                </a:rPr>
                <a:t>He was denied the job due to an unofficial “colour bar” which operated at the station, excluding Black people from working in customer-facing roles.</a:t>
              </a:r>
            </a:p>
          </p:txBody>
        </p:sp>
        <p:sp>
          <p:nvSpPr>
            <p:cNvPr id="30" name="Rectangle: Rounded Corners 29">
              <a:extLst>
                <a:ext uri="{FF2B5EF4-FFF2-40B4-BE49-F238E27FC236}">
                  <a16:creationId xmlns:a16="http://schemas.microsoft.com/office/drawing/2014/main" id="{5C8E8D5C-96FA-4E64-B8DB-7EA43BB36091}"/>
                </a:ext>
              </a:extLst>
            </p:cNvPr>
            <p:cNvSpPr/>
            <p:nvPr/>
          </p:nvSpPr>
          <p:spPr>
            <a:xfrm>
              <a:off x="4349720" y="4749483"/>
              <a:ext cx="5519752" cy="78057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800"/>
                </a:spcBef>
              </a:pPr>
              <a:r>
                <a:rPr lang="en-GB" sz="1600" dirty="0">
                  <a:solidFill>
                    <a:schemeClr val="tx1"/>
                  </a:solidFill>
                  <a:latin typeface="Raleway" pitchFamily="2" charset="0"/>
                </a:rPr>
                <a:t>Unhappy with this decision, Asquith campaigned to end the racial discrimination practiced by British Rail.</a:t>
              </a:r>
            </a:p>
          </p:txBody>
        </p:sp>
      </p:grpSp>
      <p:grpSp>
        <p:nvGrpSpPr>
          <p:cNvPr id="34" name="Group 33">
            <a:extLst>
              <a:ext uri="{FF2B5EF4-FFF2-40B4-BE49-F238E27FC236}">
                <a16:creationId xmlns:a16="http://schemas.microsoft.com/office/drawing/2014/main" id="{0AD68481-DF80-4AEB-ADE2-006BA3523413}"/>
              </a:ext>
            </a:extLst>
          </p:cNvPr>
          <p:cNvGrpSpPr/>
          <p:nvPr/>
        </p:nvGrpSpPr>
        <p:grpSpPr>
          <a:xfrm>
            <a:off x="0" y="79926"/>
            <a:ext cx="6952022" cy="862031"/>
            <a:chOff x="4173984" y="4550066"/>
            <a:chExt cx="7828930" cy="1755026"/>
          </a:xfrm>
        </p:grpSpPr>
        <p:sp>
          <p:nvSpPr>
            <p:cNvPr id="35" name="Rectangle 34">
              <a:extLst>
                <a:ext uri="{FF2B5EF4-FFF2-40B4-BE49-F238E27FC236}">
                  <a16:creationId xmlns:a16="http://schemas.microsoft.com/office/drawing/2014/main" id="{4F53F84C-8933-43A3-BC3C-9599E841154D}"/>
                </a:ext>
              </a:extLst>
            </p:cNvPr>
            <p:cNvSpPr/>
            <p:nvPr/>
          </p:nvSpPr>
          <p:spPr>
            <a:xfrm>
              <a:off x="4241569" y="4550066"/>
              <a:ext cx="7761345" cy="175502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Rectangle 35">
              <a:extLst>
                <a:ext uri="{FF2B5EF4-FFF2-40B4-BE49-F238E27FC236}">
                  <a16:creationId xmlns:a16="http://schemas.microsoft.com/office/drawing/2014/main" id="{14457318-CB9C-4007-9DFD-66FE7D0FC5AB}"/>
                </a:ext>
              </a:extLst>
            </p:cNvPr>
            <p:cNvSpPr/>
            <p:nvPr/>
          </p:nvSpPr>
          <p:spPr>
            <a:xfrm>
              <a:off x="4309153" y="4650592"/>
              <a:ext cx="7626177" cy="15539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Rectangle 36">
              <a:extLst>
                <a:ext uri="{FF2B5EF4-FFF2-40B4-BE49-F238E27FC236}">
                  <a16:creationId xmlns:a16="http://schemas.microsoft.com/office/drawing/2014/main" id="{19503DE0-E3DC-49C9-90CF-C8B30884FAB5}"/>
                </a:ext>
              </a:extLst>
            </p:cNvPr>
            <p:cNvSpPr/>
            <p:nvPr/>
          </p:nvSpPr>
          <p:spPr>
            <a:xfrm>
              <a:off x="4370448" y="4717103"/>
              <a:ext cx="7503587" cy="139868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TextBox 37">
              <a:extLst>
                <a:ext uri="{FF2B5EF4-FFF2-40B4-BE49-F238E27FC236}">
                  <a16:creationId xmlns:a16="http://schemas.microsoft.com/office/drawing/2014/main" id="{4D258D43-25A4-41D5-9109-E21D073BD5CA}"/>
                </a:ext>
              </a:extLst>
            </p:cNvPr>
            <p:cNvSpPr txBox="1"/>
            <p:nvPr/>
          </p:nvSpPr>
          <p:spPr>
            <a:xfrm>
              <a:off x="4173984" y="4985431"/>
              <a:ext cx="7700050" cy="862031"/>
            </a:xfrm>
          </p:spPr>
          <p:txBody>
            <a:bodyPr vert="horz" lIns="91440" tIns="45720" rIns="91440" bIns="45720" rtlCol="0" anchor="b">
              <a:normAutofit fontScale="85000" lnSpcReduction="20000"/>
            </a:bodyPr>
            <a:lstStyle/>
            <a:p>
              <a:pPr algn="ctr">
                <a:lnSpc>
                  <a:spcPct val="90000"/>
                </a:lnSpc>
                <a:spcBef>
                  <a:spcPct val="0"/>
                </a:spcBef>
                <a:spcAft>
                  <a:spcPts val="600"/>
                </a:spcAft>
              </a:pPr>
              <a:r>
                <a:rPr lang="en-US" sz="3200" b="1" dirty="0">
                  <a:solidFill>
                    <a:srgbClr val="FFFFFF"/>
                  </a:solidFill>
                  <a:latin typeface="Suez One" panose="00000500000000000000" pitchFamily="2" charset="-79"/>
                  <a:ea typeface="+mj-ea"/>
                  <a:cs typeface="Suez One" panose="00000500000000000000" pitchFamily="2" charset="-79"/>
                </a:rPr>
                <a:t>Who is Asquith Xavier?</a:t>
              </a:r>
              <a:endParaRPr lang="en-US" sz="3200" b="1" kern="1200" dirty="0">
                <a:solidFill>
                  <a:srgbClr val="FFFFFF"/>
                </a:solidFill>
                <a:latin typeface="Suez One" panose="00000500000000000000" pitchFamily="2" charset="-79"/>
                <a:ea typeface="+mj-ea"/>
                <a:cs typeface="Suez One" panose="00000500000000000000" pitchFamily="2" charset="-79"/>
              </a:endParaRPr>
            </a:p>
          </p:txBody>
        </p:sp>
      </p:grpSp>
      <p:pic>
        <p:nvPicPr>
          <p:cNvPr id="40" name="Picture 39">
            <a:extLst>
              <a:ext uri="{FF2B5EF4-FFF2-40B4-BE49-F238E27FC236}">
                <a16:creationId xmlns:a16="http://schemas.microsoft.com/office/drawing/2014/main" id="{78DDB277-DAAD-4F19-BA41-D46992BE03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2335" y="0"/>
            <a:ext cx="1052573" cy="1052573"/>
          </a:xfrm>
          <a:prstGeom prst="rect">
            <a:avLst/>
          </a:prstGeom>
        </p:spPr>
      </p:pic>
      <p:pic>
        <p:nvPicPr>
          <p:cNvPr id="6" name="Picture 5" descr="A picture containing person, person, military uniform, outdoor&#10;&#10;Description automatically generated">
            <a:extLst>
              <a:ext uri="{FF2B5EF4-FFF2-40B4-BE49-F238E27FC236}">
                <a16:creationId xmlns:a16="http://schemas.microsoft.com/office/drawing/2014/main" id="{537900E2-ACE8-4B31-8FDA-8B843CDBC1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210" y="1388802"/>
            <a:ext cx="2562823" cy="4558408"/>
          </a:xfrm>
          <a:prstGeom prst="rect">
            <a:avLst/>
          </a:prstGeom>
          <a:ln w="25400">
            <a:solidFill>
              <a:schemeClr val="tx1"/>
            </a:solidFill>
          </a:ln>
        </p:spPr>
      </p:pic>
    </p:spTree>
    <p:extLst>
      <p:ext uri="{BB962C8B-B14F-4D97-AF65-F5344CB8AC3E}">
        <p14:creationId xmlns:p14="http://schemas.microsoft.com/office/powerpoint/2010/main" val="15201206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C943E735-3F7A-4692-A4F2-E78C67C8C1DB}"/>
              </a:ext>
            </a:extLst>
          </p:cNvPr>
          <p:cNvCxnSpPr>
            <a:cxnSpLocks/>
          </p:cNvCxnSpPr>
          <p:nvPr/>
        </p:nvCxnSpPr>
        <p:spPr>
          <a:xfrm>
            <a:off x="5277033" y="5579134"/>
            <a:ext cx="56771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6DF0F22-FFF1-4C02-960A-8E91A1B09579}"/>
              </a:ext>
            </a:extLst>
          </p:cNvPr>
          <p:cNvSpPr txBox="1"/>
          <p:nvPr/>
        </p:nvSpPr>
        <p:spPr>
          <a:xfrm>
            <a:off x="4235280" y="5179848"/>
            <a:ext cx="7761345" cy="862031"/>
          </a:xfrm>
        </p:spPr>
        <p:txBody>
          <a:bodyPr vert="horz" lIns="91440" tIns="45720" rIns="91440" bIns="45720" rtlCol="0" anchor="b">
            <a:normAutofit/>
          </a:bodyPr>
          <a:lstStyle/>
          <a:p>
            <a:pPr algn="ctr">
              <a:lnSpc>
                <a:spcPct val="90000"/>
              </a:lnSpc>
              <a:spcBef>
                <a:spcPct val="0"/>
              </a:spcBef>
              <a:spcAft>
                <a:spcPts val="600"/>
              </a:spcAft>
            </a:pPr>
            <a:r>
              <a:rPr lang="en-US" sz="2400" kern="1200" dirty="0">
                <a:solidFill>
                  <a:srgbClr val="FFFFFF"/>
                </a:solidFill>
                <a:latin typeface="Raleway" pitchFamily="2" charset="0"/>
                <a:ea typeface="+mj-ea"/>
                <a:cs typeface="Suez One" panose="00000500000000000000" pitchFamily="2" charset="-79"/>
              </a:rPr>
              <a:t>People who have made a positive change</a:t>
            </a:r>
          </a:p>
        </p:txBody>
      </p:sp>
      <p:pic>
        <p:nvPicPr>
          <p:cNvPr id="4" name="Picture 3" descr="Chart, waterfall chart&#10;&#10;Description automatically generated">
            <a:extLst>
              <a:ext uri="{FF2B5EF4-FFF2-40B4-BE49-F238E27FC236}">
                <a16:creationId xmlns:a16="http://schemas.microsoft.com/office/drawing/2014/main" id="{E0D14438-C06F-4D8A-851E-BCA36E89C3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07"/>
            <a:ext cx="12192000" cy="6858000"/>
          </a:xfrm>
          <a:prstGeom prst="rect">
            <a:avLst/>
          </a:prstGeom>
        </p:spPr>
      </p:pic>
      <p:sp>
        <p:nvSpPr>
          <p:cNvPr id="32" name="Rectangle 31">
            <a:extLst>
              <a:ext uri="{FF2B5EF4-FFF2-40B4-BE49-F238E27FC236}">
                <a16:creationId xmlns:a16="http://schemas.microsoft.com/office/drawing/2014/main" id="{E5CF1A0A-B5E9-4613-8922-0E6D2693BA63}"/>
              </a:ext>
            </a:extLst>
          </p:cNvPr>
          <p:cNvSpPr/>
          <p:nvPr/>
        </p:nvSpPr>
        <p:spPr>
          <a:xfrm>
            <a:off x="0" y="-161717"/>
            <a:ext cx="12215259" cy="941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Rectangle: Rounded Corners 38">
            <a:extLst>
              <a:ext uri="{FF2B5EF4-FFF2-40B4-BE49-F238E27FC236}">
                <a16:creationId xmlns:a16="http://schemas.microsoft.com/office/drawing/2014/main" id="{1D53588F-D209-4096-9C5F-2F5FF4355D8C}"/>
              </a:ext>
            </a:extLst>
          </p:cNvPr>
          <p:cNvSpPr/>
          <p:nvPr/>
        </p:nvSpPr>
        <p:spPr>
          <a:xfrm>
            <a:off x="4883799" y="1073754"/>
            <a:ext cx="5971078" cy="4917630"/>
          </a:xfrm>
          <a:prstGeom prst="roundRect">
            <a:avLst>
              <a:gd name="adj" fmla="val 15246"/>
            </a:avLst>
          </a:prstGeom>
          <a:solidFill>
            <a:srgbClr val="FAB0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Rounded Corners 23">
            <a:extLst>
              <a:ext uri="{FF2B5EF4-FFF2-40B4-BE49-F238E27FC236}">
                <a16:creationId xmlns:a16="http://schemas.microsoft.com/office/drawing/2014/main" id="{F874B388-1978-49C1-A2BA-373DBFC11A81}"/>
              </a:ext>
            </a:extLst>
          </p:cNvPr>
          <p:cNvSpPr/>
          <p:nvPr/>
        </p:nvSpPr>
        <p:spPr>
          <a:xfrm>
            <a:off x="5109461" y="1693207"/>
            <a:ext cx="5519754" cy="78320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800"/>
              </a:spcBef>
            </a:pPr>
            <a:r>
              <a:rPr lang="en-GB" sz="1600" dirty="0">
                <a:solidFill>
                  <a:schemeClr val="tx1"/>
                </a:solidFill>
                <a:latin typeface="Raleway" pitchFamily="2" charset="0"/>
              </a:rPr>
              <a:t>The first Race Relations Act was passed in 1965 making it illegal to discriminate on the grounds of colour, race, ethnic or national origins in public places.</a:t>
            </a:r>
          </a:p>
        </p:txBody>
      </p:sp>
      <p:sp>
        <p:nvSpPr>
          <p:cNvPr id="28" name="Rectangle: Rounded Corners 27">
            <a:extLst>
              <a:ext uri="{FF2B5EF4-FFF2-40B4-BE49-F238E27FC236}">
                <a16:creationId xmlns:a16="http://schemas.microsoft.com/office/drawing/2014/main" id="{DDDBF28A-F625-447B-8E6F-5C6A03A7F19C}"/>
              </a:ext>
            </a:extLst>
          </p:cNvPr>
          <p:cNvSpPr/>
          <p:nvPr/>
        </p:nvSpPr>
        <p:spPr>
          <a:xfrm>
            <a:off x="5109461" y="2684214"/>
            <a:ext cx="5519752" cy="78057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800"/>
              </a:spcBef>
            </a:pPr>
            <a:r>
              <a:rPr lang="en-GB" sz="1600" dirty="0">
                <a:solidFill>
                  <a:schemeClr val="tx1"/>
                </a:solidFill>
                <a:latin typeface="Raleway" pitchFamily="2" charset="0"/>
              </a:rPr>
              <a:t>But the railways were not considered public and somehow Asquith’s story gained traction.</a:t>
            </a:r>
          </a:p>
        </p:txBody>
      </p:sp>
      <p:sp>
        <p:nvSpPr>
          <p:cNvPr id="29" name="Rectangle: Rounded Corners 28">
            <a:extLst>
              <a:ext uri="{FF2B5EF4-FFF2-40B4-BE49-F238E27FC236}">
                <a16:creationId xmlns:a16="http://schemas.microsoft.com/office/drawing/2014/main" id="{16864EFF-DF8D-4B58-8530-219B2ECB3FFE}"/>
              </a:ext>
            </a:extLst>
          </p:cNvPr>
          <p:cNvSpPr/>
          <p:nvPr/>
        </p:nvSpPr>
        <p:spPr>
          <a:xfrm>
            <a:off x="5109461" y="3668006"/>
            <a:ext cx="5519752" cy="78057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800"/>
              </a:spcBef>
            </a:pPr>
            <a:r>
              <a:rPr lang="en-GB" sz="1600" dirty="0">
                <a:solidFill>
                  <a:schemeClr val="tx1"/>
                </a:solidFill>
                <a:latin typeface="Raleway" pitchFamily="2" charset="0"/>
              </a:rPr>
              <a:t>His hard-fought battle meant that on August 15 1966, he became the first non-white guard to be employed at Euston Station</a:t>
            </a:r>
          </a:p>
        </p:txBody>
      </p:sp>
      <p:grpSp>
        <p:nvGrpSpPr>
          <p:cNvPr id="34" name="Group 33">
            <a:extLst>
              <a:ext uri="{FF2B5EF4-FFF2-40B4-BE49-F238E27FC236}">
                <a16:creationId xmlns:a16="http://schemas.microsoft.com/office/drawing/2014/main" id="{0AD68481-DF80-4AEB-ADE2-006BA3523413}"/>
              </a:ext>
            </a:extLst>
          </p:cNvPr>
          <p:cNvGrpSpPr/>
          <p:nvPr/>
        </p:nvGrpSpPr>
        <p:grpSpPr>
          <a:xfrm>
            <a:off x="0" y="79926"/>
            <a:ext cx="6952022" cy="862031"/>
            <a:chOff x="4173984" y="4550066"/>
            <a:chExt cx="7828930" cy="1755026"/>
          </a:xfrm>
        </p:grpSpPr>
        <p:sp>
          <p:nvSpPr>
            <p:cNvPr id="35" name="Rectangle 34">
              <a:extLst>
                <a:ext uri="{FF2B5EF4-FFF2-40B4-BE49-F238E27FC236}">
                  <a16:creationId xmlns:a16="http://schemas.microsoft.com/office/drawing/2014/main" id="{4F53F84C-8933-43A3-BC3C-9599E841154D}"/>
                </a:ext>
              </a:extLst>
            </p:cNvPr>
            <p:cNvSpPr/>
            <p:nvPr/>
          </p:nvSpPr>
          <p:spPr>
            <a:xfrm>
              <a:off x="4241569" y="4550066"/>
              <a:ext cx="7761345" cy="175502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Rectangle 35">
              <a:extLst>
                <a:ext uri="{FF2B5EF4-FFF2-40B4-BE49-F238E27FC236}">
                  <a16:creationId xmlns:a16="http://schemas.microsoft.com/office/drawing/2014/main" id="{14457318-CB9C-4007-9DFD-66FE7D0FC5AB}"/>
                </a:ext>
              </a:extLst>
            </p:cNvPr>
            <p:cNvSpPr/>
            <p:nvPr/>
          </p:nvSpPr>
          <p:spPr>
            <a:xfrm>
              <a:off x="4309153" y="4650592"/>
              <a:ext cx="7626177" cy="15539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Rectangle 36">
              <a:extLst>
                <a:ext uri="{FF2B5EF4-FFF2-40B4-BE49-F238E27FC236}">
                  <a16:creationId xmlns:a16="http://schemas.microsoft.com/office/drawing/2014/main" id="{19503DE0-E3DC-49C9-90CF-C8B30884FAB5}"/>
                </a:ext>
              </a:extLst>
            </p:cNvPr>
            <p:cNvSpPr/>
            <p:nvPr/>
          </p:nvSpPr>
          <p:spPr>
            <a:xfrm>
              <a:off x="4370448" y="4717103"/>
              <a:ext cx="7503587" cy="139868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TextBox 37">
              <a:extLst>
                <a:ext uri="{FF2B5EF4-FFF2-40B4-BE49-F238E27FC236}">
                  <a16:creationId xmlns:a16="http://schemas.microsoft.com/office/drawing/2014/main" id="{4D258D43-25A4-41D5-9109-E21D073BD5CA}"/>
                </a:ext>
              </a:extLst>
            </p:cNvPr>
            <p:cNvSpPr txBox="1"/>
            <p:nvPr/>
          </p:nvSpPr>
          <p:spPr>
            <a:xfrm>
              <a:off x="4173984" y="4985431"/>
              <a:ext cx="7700050" cy="862031"/>
            </a:xfrm>
          </p:spPr>
          <p:txBody>
            <a:bodyPr vert="horz" lIns="91440" tIns="45720" rIns="91440" bIns="45720" rtlCol="0" anchor="b">
              <a:normAutofit fontScale="85000" lnSpcReduction="20000"/>
            </a:bodyPr>
            <a:lstStyle/>
            <a:p>
              <a:pPr algn="ctr">
                <a:lnSpc>
                  <a:spcPct val="90000"/>
                </a:lnSpc>
                <a:spcBef>
                  <a:spcPct val="0"/>
                </a:spcBef>
                <a:spcAft>
                  <a:spcPts val="600"/>
                </a:spcAft>
              </a:pPr>
              <a:r>
                <a:rPr lang="en-US" sz="3200" b="1" dirty="0">
                  <a:solidFill>
                    <a:srgbClr val="FFFFFF"/>
                  </a:solidFill>
                  <a:latin typeface="Suez One" panose="00000500000000000000" pitchFamily="2" charset="-79"/>
                  <a:ea typeface="+mj-ea"/>
                  <a:cs typeface="Suez One" panose="00000500000000000000" pitchFamily="2" charset="-79"/>
                </a:rPr>
                <a:t>Who is Asquith Xavier?</a:t>
              </a:r>
              <a:endParaRPr lang="en-US" sz="3200" b="1" kern="1200" dirty="0">
                <a:solidFill>
                  <a:srgbClr val="FFFFFF"/>
                </a:solidFill>
                <a:latin typeface="Suez One" panose="00000500000000000000" pitchFamily="2" charset="-79"/>
                <a:ea typeface="+mj-ea"/>
                <a:cs typeface="Suez One" panose="00000500000000000000" pitchFamily="2" charset="-79"/>
              </a:endParaRPr>
            </a:p>
          </p:txBody>
        </p:sp>
      </p:grpSp>
      <p:pic>
        <p:nvPicPr>
          <p:cNvPr id="40" name="Picture 39">
            <a:extLst>
              <a:ext uri="{FF2B5EF4-FFF2-40B4-BE49-F238E27FC236}">
                <a16:creationId xmlns:a16="http://schemas.microsoft.com/office/drawing/2014/main" id="{78DDB277-DAAD-4F19-BA41-D46992BE03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2335" y="0"/>
            <a:ext cx="1052573" cy="1052573"/>
          </a:xfrm>
          <a:prstGeom prst="rect">
            <a:avLst/>
          </a:prstGeom>
        </p:spPr>
      </p:pic>
      <p:sp>
        <p:nvSpPr>
          <p:cNvPr id="21" name="Rectangle: Rounded Corners 20">
            <a:extLst>
              <a:ext uri="{FF2B5EF4-FFF2-40B4-BE49-F238E27FC236}">
                <a16:creationId xmlns:a16="http://schemas.microsoft.com/office/drawing/2014/main" id="{5231EE16-325E-48D0-96A8-1931E188DC15}"/>
              </a:ext>
            </a:extLst>
          </p:cNvPr>
          <p:cNvSpPr/>
          <p:nvPr/>
        </p:nvSpPr>
        <p:spPr>
          <a:xfrm>
            <a:off x="5109461" y="4651798"/>
            <a:ext cx="5519752" cy="78057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800"/>
              </a:spcBef>
            </a:pPr>
            <a:r>
              <a:rPr lang="en-GB" sz="1600" dirty="0">
                <a:solidFill>
                  <a:schemeClr val="tx1"/>
                </a:solidFill>
                <a:latin typeface="Raleway" pitchFamily="2" charset="0"/>
              </a:rPr>
              <a:t>In 1972, Asquith and his family moved from London to Chatham, Kent</a:t>
            </a:r>
          </a:p>
        </p:txBody>
      </p:sp>
      <p:pic>
        <p:nvPicPr>
          <p:cNvPr id="5" name="Picture 4">
            <a:extLst>
              <a:ext uri="{FF2B5EF4-FFF2-40B4-BE49-F238E27FC236}">
                <a16:creationId xmlns:a16="http://schemas.microsoft.com/office/drawing/2014/main" id="{1BB3CFE3-EE97-48CF-92AB-D836EECDF7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679" y="1560182"/>
            <a:ext cx="3176947" cy="4215648"/>
          </a:xfrm>
          <a:prstGeom prst="rect">
            <a:avLst/>
          </a:prstGeom>
          <a:ln w="25400">
            <a:solidFill>
              <a:schemeClr val="tx1"/>
            </a:solidFill>
          </a:ln>
        </p:spPr>
      </p:pic>
    </p:spTree>
    <p:extLst>
      <p:ext uri="{BB962C8B-B14F-4D97-AF65-F5344CB8AC3E}">
        <p14:creationId xmlns:p14="http://schemas.microsoft.com/office/powerpoint/2010/main" val="1819402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C943E735-3F7A-4692-A4F2-E78C67C8C1DB}"/>
              </a:ext>
            </a:extLst>
          </p:cNvPr>
          <p:cNvCxnSpPr>
            <a:cxnSpLocks/>
          </p:cNvCxnSpPr>
          <p:nvPr/>
        </p:nvCxnSpPr>
        <p:spPr>
          <a:xfrm>
            <a:off x="5277033" y="5579134"/>
            <a:ext cx="56771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6DF0F22-FFF1-4C02-960A-8E91A1B09579}"/>
              </a:ext>
            </a:extLst>
          </p:cNvPr>
          <p:cNvSpPr txBox="1"/>
          <p:nvPr/>
        </p:nvSpPr>
        <p:spPr>
          <a:xfrm>
            <a:off x="4235280" y="5179848"/>
            <a:ext cx="7761345" cy="862031"/>
          </a:xfrm>
        </p:spPr>
        <p:txBody>
          <a:bodyPr vert="horz" lIns="91440" tIns="45720" rIns="91440" bIns="45720" rtlCol="0" anchor="b">
            <a:normAutofit/>
          </a:bodyPr>
          <a:lstStyle/>
          <a:p>
            <a:pPr algn="ctr">
              <a:lnSpc>
                <a:spcPct val="90000"/>
              </a:lnSpc>
              <a:spcBef>
                <a:spcPct val="0"/>
              </a:spcBef>
              <a:spcAft>
                <a:spcPts val="600"/>
              </a:spcAft>
            </a:pPr>
            <a:r>
              <a:rPr lang="en-US" sz="2400" kern="1200" dirty="0">
                <a:solidFill>
                  <a:srgbClr val="FFFFFF"/>
                </a:solidFill>
                <a:latin typeface="Raleway" pitchFamily="2" charset="0"/>
                <a:ea typeface="+mj-ea"/>
                <a:cs typeface="Suez One" panose="00000500000000000000" pitchFamily="2" charset="-79"/>
              </a:rPr>
              <a:t>People who have made a positive change</a:t>
            </a:r>
          </a:p>
        </p:txBody>
      </p:sp>
      <p:pic>
        <p:nvPicPr>
          <p:cNvPr id="4" name="Picture 3" descr="Chart, waterfall chart&#10;&#10;Description automatically generated">
            <a:extLst>
              <a:ext uri="{FF2B5EF4-FFF2-40B4-BE49-F238E27FC236}">
                <a16:creationId xmlns:a16="http://schemas.microsoft.com/office/drawing/2014/main" id="{E0D14438-C06F-4D8A-851E-BCA36E89C3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3" name="Rectangle 32">
            <a:extLst>
              <a:ext uri="{FF2B5EF4-FFF2-40B4-BE49-F238E27FC236}">
                <a16:creationId xmlns:a16="http://schemas.microsoft.com/office/drawing/2014/main" id="{BBC09397-E480-46DA-B7AC-B2F0A15B9412}"/>
              </a:ext>
            </a:extLst>
          </p:cNvPr>
          <p:cNvSpPr/>
          <p:nvPr/>
        </p:nvSpPr>
        <p:spPr>
          <a:xfrm>
            <a:off x="1" y="-161717"/>
            <a:ext cx="12192000" cy="941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4" name="Picture 33">
            <a:extLst>
              <a:ext uri="{FF2B5EF4-FFF2-40B4-BE49-F238E27FC236}">
                <a16:creationId xmlns:a16="http://schemas.microsoft.com/office/drawing/2014/main" id="{57411C73-0F78-4D9C-BD3C-7F3E1E5AB8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2335" y="0"/>
            <a:ext cx="1052573" cy="1052573"/>
          </a:xfrm>
          <a:prstGeom prst="rect">
            <a:avLst/>
          </a:prstGeom>
        </p:spPr>
      </p:pic>
      <p:grpSp>
        <p:nvGrpSpPr>
          <p:cNvPr id="35" name="Group 34">
            <a:extLst>
              <a:ext uri="{FF2B5EF4-FFF2-40B4-BE49-F238E27FC236}">
                <a16:creationId xmlns:a16="http://schemas.microsoft.com/office/drawing/2014/main" id="{6952DBFC-0948-4348-BF12-50B2E70EED91}"/>
              </a:ext>
            </a:extLst>
          </p:cNvPr>
          <p:cNvGrpSpPr/>
          <p:nvPr/>
        </p:nvGrpSpPr>
        <p:grpSpPr>
          <a:xfrm>
            <a:off x="0" y="79926"/>
            <a:ext cx="6952022" cy="862031"/>
            <a:chOff x="4173984" y="4550066"/>
            <a:chExt cx="7828930" cy="1755026"/>
          </a:xfrm>
        </p:grpSpPr>
        <p:sp>
          <p:nvSpPr>
            <p:cNvPr id="36" name="Rectangle 35">
              <a:extLst>
                <a:ext uri="{FF2B5EF4-FFF2-40B4-BE49-F238E27FC236}">
                  <a16:creationId xmlns:a16="http://schemas.microsoft.com/office/drawing/2014/main" id="{B92EEFD2-EC7F-43D1-9CED-6C70EF67D491}"/>
                </a:ext>
              </a:extLst>
            </p:cNvPr>
            <p:cNvSpPr/>
            <p:nvPr/>
          </p:nvSpPr>
          <p:spPr>
            <a:xfrm>
              <a:off x="4241569" y="4550066"/>
              <a:ext cx="7761345" cy="175502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Rectangle 36">
              <a:extLst>
                <a:ext uri="{FF2B5EF4-FFF2-40B4-BE49-F238E27FC236}">
                  <a16:creationId xmlns:a16="http://schemas.microsoft.com/office/drawing/2014/main" id="{9FA04E09-35B0-4055-8BA1-87BA7986B6BC}"/>
                </a:ext>
              </a:extLst>
            </p:cNvPr>
            <p:cNvSpPr/>
            <p:nvPr/>
          </p:nvSpPr>
          <p:spPr>
            <a:xfrm>
              <a:off x="4309153" y="4650592"/>
              <a:ext cx="7626177" cy="15539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Rectangle 37">
              <a:extLst>
                <a:ext uri="{FF2B5EF4-FFF2-40B4-BE49-F238E27FC236}">
                  <a16:creationId xmlns:a16="http://schemas.microsoft.com/office/drawing/2014/main" id="{DC4B6288-B2AE-47C3-A8B5-A8F98BFD24F0}"/>
                </a:ext>
              </a:extLst>
            </p:cNvPr>
            <p:cNvSpPr/>
            <p:nvPr/>
          </p:nvSpPr>
          <p:spPr>
            <a:xfrm>
              <a:off x="4370448" y="4717103"/>
              <a:ext cx="7503587" cy="139868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TextBox 38">
              <a:extLst>
                <a:ext uri="{FF2B5EF4-FFF2-40B4-BE49-F238E27FC236}">
                  <a16:creationId xmlns:a16="http://schemas.microsoft.com/office/drawing/2014/main" id="{F6C70B0D-0A06-47BC-A140-F83AF1A53423}"/>
                </a:ext>
              </a:extLst>
            </p:cNvPr>
            <p:cNvSpPr txBox="1"/>
            <p:nvPr/>
          </p:nvSpPr>
          <p:spPr>
            <a:xfrm>
              <a:off x="4173984" y="4985431"/>
              <a:ext cx="7700050" cy="862031"/>
            </a:xfrm>
          </p:spPr>
          <p:txBody>
            <a:bodyPr vert="horz" lIns="91440" tIns="45720" rIns="91440" bIns="45720" rtlCol="0" anchor="b">
              <a:normAutofit fontScale="85000" lnSpcReduction="20000"/>
            </a:bodyPr>
            <a:lstStyle/>
            <a:p>
              <a:pPr algn="ctr">
                <a:lnSpc>
                  <a:spcPct val="90000"/>
                </a:lnSpc>
                <a:spcBef>
                  <a:spcPct val="0"/>
                </a:spcBef>
                <a:spcAft>
                  <a:spcPts val="600"/>
                </a:spcAft>
              </a:pPr>
              <a:r>
                <a:rPr lang="en-US" sz="3200" b="1" dirty="0">
                  <a:solidFill>
                    <a:srgbClr val="FFFFFF"/>
                  </a:solidFill>
                  <a:latin typeface="Suez One" panose="00000500000000000000" pitchFamily="2" charset="-79"/>
                  <a:ea typeface="+mj-ea"/>
                  <a:cs typeface="Suez One" panose="00000500000000000000" pitchFamily="2" charset="-79"/>
                </a:rPr>
                <a:t>Matching Activity of his life</a:t>
              </a:r>
              <a:endParaRPr lang="en-US" sz="3200" b="1" kern="1200" dirty="0">
                <a:solidFill>
                  <a:srgbClr val="FFFFFF"/>
                </a:solidFill>
                <a:latin typeface="Suez One" panose="00000500000000000000" pitchFamily="2" charset="-79"/>
                <a:ea typeface="+mj-ea"/>
                <a:cs typeface="Suez One" panose="00000500000000000000" pitchFamily="2" charset="-79"/>
              </a:endParaRPr>
            </a:p>
          </p:txBody>
        </p:sp>
      </p:grpSp>
      <p:sp>
        <p:nvSpPr>
          <p:cNvPr id="26" name="Rectangle: Rounded Corners 25">
            <a:extLst>
              <a:ext uri="{FF2B5EF4-FFF2-40B4-BE49-F238E27FC236}">
                <a16:creationId xmlns:a16="http://schemas.microsoft.com/office/drawing/2014/main" id="{EC96E737-D5BE-4E36-ADA7-7D7A2804B3E7}"/>
              </a:ext>
            </a:extLst>
          </p:cNvPr>
          <p:cNvSpPr/>
          <p:nvPr/>
        </p:nvSpPr>
        <p:spPr>
          <a:xfrm>
            <a:off x="68456" y="1211574"/>
            <a:ext cx="5971078" cy="4917630"/>
          </a:xfrm>
          <a:prstGeom prst="roundRect">
            <a:avLst>
              <a:gd name="adj" fmla="val 15246"/>
            </a:avLst>
          </a:prstGeom>
          <a:solidFill>
            <a:srgbClr val="FAB0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0" name="Group 39">
            <a:extLst>
              <a:ext uri="{FF2B5EF4-FFF2-40B4-BE49-F238E27FC236}">
                <a16:creationId xmlns:a16="http://schemas.microsoft.com/office/drawing/2014/main" id="{DB75741B-834B-4828-84F2-13FB011075FF}"/>
              </a:ext>
            </a:extLst>
          </p:cNvPr>
          <p:cNvGrpSpPr/>
          <p:nvPr/>
        </p:nvGrpSpPr>
        <p:grpSpPr>
          <a:xfrm>
            <a:off x="240748" y="1590014"/>
            <a:ext cx="5519754" cy="4169535"/>
            <a:chOff x="4349720" y="1790892"/>
            <a:chExt cx="5519754" cy="4169535"/>
          </a:xfrm>
        </p:grpSpPr>
        <p:sp>
          <p:nvSpPr>
            <p:cNvPr id="41" name="Rectangle: Rounded Corners 40">
              <a:extLst>
                <a:ext uri="{FF2B5EF4-FFF2-40B4-BE49-F238E27FC236}">
                  <a16:creationId xmlns:a16="http://schemas.microsoft.com/office/drawing/2014/main" id="{D08E6653-114A-4266-8204-0FF6B6FEA820}"/>
                </a:ext>
              </a:extLst>
            </p:cNvPr>
            <p:cNvSpPr/>
            <p:nvPr/>
          </p:nvSpPr>
          <p:spPr>
            <a:xfrm>
              <a:off x="4349720" y="1790892"/>
              <a:ext cx="5519754" cy="78320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800"/>
                </a:spcBef>
              </a:pPr>
              <a:r>
                <a:rPr lang="en-GB" sz="1600" dirty="0">
                  <a:solidFill>
                    <a:schemeClr val="tx1"/>
                  </a:solidFill>
                  <a:latin typeface="Raleway" pitchFamily="2" charset="0"/>
                </a:rPr>
                <a:t>What year was Asquith Xavier born?</a:t>
              </a:r>
              <a:endParaRPr lang="en-GB" sz="1400" dirty="0">
                <a:solidFill>
                  <a:schemeClr val="tx1"/>
                </a:solidFill>
                <a:latin typeface="Raleway" pitchFamily="2" charset="0"/>
              </a:endParaRPr>
            </a:p>
          </p:txBody>
        </p:sp>
        <p:sp>
          <p:nvSpPr>
            <p:cNvPr id="42" name="Rectangle: Rounded Corners 41">
              <a:extLst>
                <a:ext uri="{FF2B5EF4-FFF2-40B4-BE49-F238E27FC236}">
                  <a16:creationId xmlns:a16="http://schemas.microsoft.com/office/drawing/2014/main" id="{956E36BB-56A4-47A8-9D3F-9F55CBCE4D46}"/>
                </a:ext>
              </a:extLst>
            </p:cNvPr>
            <p:cNvSpPr/>
            <p:nvPr/>
          </p:nvSpPr>
          <p:spPr>
            <a:xfrm>
              <a:off x="4349722" y="2634872"/>
              <a:ext cx="5519752" cy="78057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800"/>
                </a:spcBef>
              </a:pPr>
              <a:r>
                <a:rPr lang="en-GB" sz="1600" dirty="0">
                  <a:solidFill>
                    <a:schemeClr val="tx1"/>
                  </a:solidFill>
                  <a:latin typeface="Raleway" pitchFamily="2" charset="0"/>
                </a:rPr>
                <a:t>Where was he born?</a:t>
              </a:r>
            </a:p>
          </p:txBody>
        </p:sp>
        <p:sp>
          <p:nvSpPr>
            <p:cNvPr id="43" name="Rectangle: Rounded Corners 42">
              <a:extLst>
                <a:ext uri="{FF2B5EF4-FFF2-40B4-BE49-F238E27FC236}">
                  <a16:creationId xmlns:a16="http://schemas.microsoft.com/office/drawing/2014/main" id="{BB854D0F-54EB-4689-9E20-BC5DBE1F5ABD}"/>
                </a:ext>
              </a:extLst>
            </p:cNvPr>
            <p:cNvSpPr/>
            <p:nvPr/>
          </p:nvSpPr>
          <p:spPr>
            <a:xfrm>
              <a:off x="4349721" y="3483298"/>
              <a:ext cx="5519752" cy="78057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800"/>
                </a:spcBef>
              </a:pPr>
              <a:r>
                <a:rPr lang="en-GB" sz="1600" dirty="0">
                  <a:solidFill>
                    <a:schemeClr val="tx1"/>
                  </a:solidFill>
                  <a:latin typeface="Raleway" pitchFamily="2" charset="0"/>
                </a:rPr>
                <a:t>What year did he travel to England?</a:t>
              </a:r>
            </a:p>
          </p:txBody>
        </p:sp>
        <p:sp>
          <p:nvSpPr>
            <p:cNvPr id="44" name="Rectangle: Rounded Corners 43">
              <a:extLst>
                <a:ext uri="{FF2B5EF4-FFF2-40B4-BE49-F238E27FC236}">
                  <a16:creationId xmlns:a16="http://schemas.microsoft.com/office/drawing/2014/main" id="{1C9A8328-D177-49E6-8517-0C3F4A4AC923}"/>
                </a:ext>
              </a:extLst>
            </p:cNvPr>
            <p:cNvSpPr/>
            <p:nvPr/>
          </p:nvSpPr>
          <p:spPr>
            <a:xfrm>
              <a:off x="4349720" y="4337545"/>
              <a:ext cx="5519752" cy="78057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800"/>
                </a:spcBef>
              </a:pPr>
              <a:r>
                <a:rPr lang="en-GB" sz="1600" dirty="0">
                  <a:solidFill>
                    <a:schemeClr val="tx1"/>
                  </a:solidFill>
                  <a:latin typeface="Raleway" pitchFamily="2" charset="0"/>
                </a:rPr>
                <a:t>Where did he become the first black guard?</a:t>
              </a:r>
            </a:p>
          </p:txBody>
        </p:sp>
        <p:sp>
          <p:nvSpPr>
            <p:cNvPr id="45" name="Rectangle: Rounded Corners 44">
              <a:extLst>
                <a:ext uri="{FF2B5EF4-FFF2-40B4-BE49-F238E27FC236}">
                  <a16:creationId xmlns:a16="http://schemas.microsoft.com/office/drawing/2014/main" id="{BC2E7BB4-A5F3-4655-84FB-2C9EDF018F12}"/>
                </a:ext>
              </a:extLst>
            </p:cNvPr>
            <p:cNvSpPr/>
            <p:nvPr/>
          </p:nvSpPr>
          <p:spPr>
            <a:xfrm>
              <a:off x="4375106" y="5179848"/>
              <a:ext cx="5494366" cy="78057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1800"/>
                </a:spcBef>
              </a:pPr>
              <a:r>
                <a:rPr lang="en-GB" sz="1600" dirty="0">
                  <a:solidFill>
                    <a:schemeClr val="tx1"/>
                  </a:solidFill>
                  <a:latin typeface="Raleway" pitchFamily="2" charset="0"/>
                </a:rPr>
                <a:t>Where did Asquith move to in Kent</a:t>
              </a:r>
            </a:p>
          </p:txBody>
        </p:sp>
      </p:grpSp>
      <p:sp>
        <p:nvSpPr>
          <p:cNvPr id="47" name="Rectangle: Rounded Corners 46">
            <a:extLst>
              <a:ext uri="{FF2B5EF4-FFF2-40B4-BE49-F238E27FC236}">
                <a16:creationId xmlns:a16="http://schemas.microsoft.com/office/drawing/2014/main" id="{484254C7-0B6A-4004-9582-432AA5B2511F}"/>
              </a:ext>
            </a:extLst>
          </p:cNvPr>
          <p:cNvSpPr/>
          <p:nvPr/>
        </p:nvSpPr>
        <p:spPr>
          <a:xfrm>
            <a:off x="6160907" y="1214290"/>
            <a:ext cx="5971078" cy="4917630"/>
          </a:xfrm>
          <a:prstGeom prst="roundRect">
            <a:avLst>
              <a:gd name="adj" fmla="val 15246"/>
            </a:avLst>
          </a:prstGeom>
          <a:solidFill>
            <a:srgbClr val="07A75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8" name="Group 47">
            <a:extLst>
              <a:ext uri="{FF2B5EF4-FFF2-40B4-BE49-F238E27FC236}">
                <a16:creationId xmlns:a16="http://schemas.microsoft.com/office/drawing/2014/main" id="{BB98054C-06E2-4D39-9794-0A429A81554F}"/>
              </a:ext>
            </a:extLst>
          </p:cNvPr>
          <p:cNvGrpSpPr/>
          <p:nvPr/>
        </p:nvGrpSpPr>
        <p:grpSpPr>
          <a:xfrm>
            <a:off x="6403651" y="1603665"/>
            <a:ext cx="1440273" cy="4169535"/>
            <a:chOff x="4349720" y="1790892"/>
            <a:chExt cx="1440273" cy="4169535"/>
          </a:xfrm>
        </p:grpSpPr>
        <p:sp>
          <p:nvSpPr>
            <p:cNvPr id="49" name="Rectangle: Rounded Corners 48">
              <a:extLst>
                <a:ext uri="{FF2B5EF4-FFF2-40B4-BE49-F238E27FC236}">
                  <a16:creationId xmlns:a16="http://schemas.microsoft.com/office/drawing/2014/main" id="{CB667D4E-6630-4B75-9B19-6016B59DA872}"/>
                </a:ext>
              </a:extLst>
            </p:cNvPr>
            <p:cNvSpPr/>
            <p:nvPr/>
          </p:nvSpPr>
          <p:spPr>
            <a:xfrm>
              <a:off x="4349721" y="1790892"/>
              <a:ext cx="1414888" cy="78320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800"/>
                </a:spcBef>
              </a:pPr>
              <a:r>
                <a:rPr lang="en-GB" sz="1600" dirty="0">
                  <a:solidFill>
                    <a:schemeClr val="tx1"/>
                  </a:solidFill>
                  <a:latin typeface="Raleway" pitchFamily="2" charset="0"/>
                </a:rPr>
                <a:t>1920</a:t>
              </a:r>
              <a:endParaRPr lang="en-GB" sz="1400" dirty="0">
                <a:solidFill>
                  <a:schemeClr val="tx1"/>
                </a:solidFill>
                <a:latin typeface="Raleway" pitchFamily="2" charset="0"/>
              </a:endParaRPr>
            </a:p>
          </p:txBody>
        </p:sp>
        <p:sp>
          <p:nvSpPr>
            <p:cNvPr id="50" name="Rectangle: Rounded Corners 49">
              <a:extLst>
                <a:ext uri="{FF2B5EF4-FFF2-40B4-BE49-F238E27FC236}">
                  <a16:creationId xmlns:a16="http://schemas.microsoft.com/office/drawing/2014/main" id="{D4905B10-5554-4CCD-94AD-C8FFC8C77A8B}"/>
                </a:ext>
              </a:extLst>
            </p:cNvPr>
            <p:cNvSpPr/>
            <p:nvPr/>
          </p:nvSpPr>
          <p:spPr>
            <a:xfrm>
              <a:off x="4349722" y="2634872"/>
              <a:ext cx="1414887" cy="78057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800"/>
                </a:spcBef>
              </a:pPr>
              <a:r>
                <a:rPr lang="en-GB" sz="1600" dirty="0">
                  <a:solidFill>
                    <a:schemeClr val="tx1"/>
                  </a:solidFill>
                  <a:latin typeface="Raleway" pitchFamily="2" charset="0"/>
                </a:rPr>
                <a:t>Jamaica</a:t>
              </a:r>
            </a:p>
          </p:txBody>
        </p:sp>
        <p:sp>
          <p:nvSpPr>
            <p:cNvPr id="51" name="Rectangle: Rounded Corners 50">
              <a:extLst>
                <a:ext uri="{FF2B5EF4-FFF2-40B4-BE49-F238E27FC236}">
                  <a16:creationId xmlns:a16="http://schemas.microsoft.com/office/drawing/2014/main" id="{A16EB749-8928-498D-BCF8-DD7CFD4E7D62}"/>
                </a:ext>
              </a:extLst>
            </p:cNvPr>
            <p:cNvSpPr/>
            <p:nvPr/>
          </p:nvSpPr>
          <p:spPr>
            <a:xfrm>
              <a:off x="4349721" y="3483298"/>
              <a:ext cx="1414887" cy="78057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800"/>
                </a:spcBef>
              </a:pPr>
              <a:r>
                <a:rPr lang="en-GB" sz="1600" dirty="0">
                  <a:solidFill>
                    <a:schemeClr val="tx1"/>
                  </a:solidFill>
                  <a:latin typeface="Raleway" pitchFamily="2" charset="0"/>
                </a:rPr>
                <a:t>1938</a:t>
              </a:r>
            </a:p>
          </p:txBody>
        </p:sp>
        <p:sp>
          <p:nvSpPr>
            <p:cNvPr id="52" name="Rectangle: Rounded Corners 51">
              <a:extLst>
                <a:ext uri="{FF2B5EF4-FFF2-40B4-BE49-F238E27FC236}">
                  <a16:creationId xmlns:a16="http://schemas.microsoft.com/office/drawing/2014/main" id="{E878BF92-C181-4BB3-89B6-D9B778924065}"/>
                </a:ext>
              </a:extLst>
            </p:cNvPr>
            <p:cNvSpPr/>
            <p:nvPr/>
          </p:nvSpPr>
          <p:spPr>
            <a:xfrm>
              <a:off x="4349720" y="4337545"/>
              <a:ext cx="1414887" cy="78057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800"/>
                </a:spcBef>
              </a:pPr>
              <a:r>
                <a:rPr lang="en-GB" sz="1600" dirty="0">
                  <a:solidFill>
                    <a:schemeClr val="tx1"/>
                  </a:solidFill>
                  <a:latin typeface="Raleway" pitchFamily="2" charset="0"/>
                </a:rPr>
                <a:t>Paddington</a:t>
              </a:r>
            </a:p>
          </p:txBody>
        </p:sp>
        <p:sp>
          <p:nvSpPr>
            <p:cNvPr id="53" name="Rectangle: Rounded Corners 52">
              <a:extLst>
                <a:ext uri="{FF2B5EF4-FFF2-40B4-BE49-F238E27FC236}">
                  <a16:creationId xmlns:a16="http://schemas.microsoft.com/office/drawing/2014/main" id="{5C2E9F09-77D4-49CC-9687-2A1DBA24F756}"/>
                </a:ext>
              </a:extLst>
            </p:cNvPr>
            <p:cNvSpPr/>
            <p:nvPr/>
          </p:nvSpPr>
          <p:spPr>
            <a:xfrm>
              <a:off x="4375106" y="5179848"/>
              <a:ext cx="1414887" cy="78057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800"/>
                </a:spcBef>
              </a:pPr>
              <a:r>
                <a:rPr lang="en-GB" sz="1600" dirty="0">
                  <a:solidFill>
                    <a:schemeClr val="tx1"/>
                  </a:solidFill>
                  <a:latin typeface="Raleway" pitchFamily="2" charset="0"/>
                </a:rPr>
                <a:t>Gravesend</a:t>
              </a:r>
            </a:p>
          </p:txBody>
        </p:sp>
      </p:grpSp>
      <p:sp>
        <p:nvSpPr>
          <p:cNvPr id="54" name="Rectangle: Rounded Corners 53">
            <a:extLst>
              <a:ext uri="{FF2B5EF4-FFF2-40B4-BE49-F238E27FC236}">
                <a16:creationId xmlns:a16="http://schemas.microsoft.com/office/drawing/2014/main" id="{5298EEEA-630C-4A83-9767-A9747BB071CE}"/>
              </a:ext>
            </a:extLst>
          </p:cNvPr>
          <p:cNvSpPr/>
          <p:nvPr/>
        </p:nvSpPr>
        <p:spPr>
          <a:xfrm>
            <a:off x="8439002" y="1603665"/>
            <a:ext cx="1414888" cy="78320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800"/>
              </a:spcBef>
            </a:pPr>
            <a:r>
              <a:rPr lang="en-GB" sz="1600" dirty="0">
                <a:solidFill>
                  <a:schemeClr val="tx1"/>
                </a:solidFill>
                <a:latin typeface="Raleway" pitchFamily="2" charset="0"/>
              </a:rPr>
              <a:t>1930</a:t>
            </a:r>
            <a:endParaRPr lang="en-GB" sz="1400" dirty="0">
              <a:solidFill>
                <a:schemeClr val="tx1"/>
              </a:solidFill>
              <a:latin typeface="Raleway" pitchFamily="2" charset="0"/>
            </a:endParaRPr>
          </a:p>
        </p:txBody>
      </p:sp>
      <p:sp>
        <p:nvSpPr>
          <p:cNvPr id="55" name="Rectangle: Rounded Corners 54">
            <a:extLst>
              <a:ext uri="{FF2B5EF4-FFF2-40B4-BE49-F238E27FC236}">
                <a16:creationId xmlns:a16="http://schemas.microsoft.com/office/drawing/2014/main" id="{36617E8C-4507-4506-92F5-544967F1F3FC}"/>
              </a:ext>
            </a:extLst>
          </p:cNvPr>
          <p:cNvSpPr/>
          <p:nvPr/>
        </p:nvSpPr>
        <p:spPr>
          <a:xfrm>
            <a:off x="10474352" y="1609474"/>
            <a:ext cx="1414888" cy="78320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800"/>
              </a:spcBef>
            </a:pPr>
            <a:r>
              <a:rPr lang="en-GB" sz="1600" dirty="0">
                <a:solidFill>
                  <a:schemeClr val="tx1"/>
                </a:solidFill>
                <a:latin typeface="Raleway" pitchFamily="2" charset="0"/>
              </a:rPr>
              <a:t>1940</a:t>
            </a:r>
            <a:endParaRPr lang="en-GB" sz="1400" dirty="0">
              <a:solidFill>
                <a:schemeClr val="tx1"/>
              </a:solidFill>
              <a:latin typeface="Raleway" pitchFamily="2" charset="0"/>
            </a:endParaRPr>
          </a:p>
        </p:txBody>
      </p:sp>
      <p:sp>
        <p:nvSpPr>
          <p:cNvPr id="56" name="Rectangle: Rounded Corners 55">
            <a:extLst>
              <a:ext uri="{FF2B5EF4-FFF2-40B4-BE49-F238E27FC236}">
                <a16:creationId xmlns:a16="http://schemas.microsoft.com/office/drawing/2014/main" id="{778E4678-F3D0-43A7-B580-308EE492E8B6}"/>
              </a:ext>
            </a:extLst>
          </p:cNvPr>
          <p:cNvSpPr/>
          <p:nvPr/>
        </p:nvSpPr>
        <p:spPr>
          <a:xfrm>
            <a:off x="8439003" y="2451182"/>
            <a:ext cx="1414887" cy="78057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800"/>
              </a:spcBef>
            </a:pPr>
            <a:r>
              <a:rPr lang="en-GB" sz="1600" dirty="0">
                <a:solidFill>
                  <a:schemeClr val="tx1"/>
                </a:solidFill>
                <a:latin typeface="Raleway" pitchFamily="2" charset="0"/>
              </a:rPr>
              <a:t>Dominica</a:t>
            </a:r>
          </a:p>
        </p:txBody>
      </p:sp>
      <p:sp>
        <p:nvSpPr>
          <p:cNvPr id="57" name="Rectangle: Rounded Corners 56">
            <a:extLst>
              <a:ext uri="{FF2B5EF4-FFF2-40B4-BE49-F238E27FC236}">
                <a16:creationId xmlns:a16="http://schemas.microsoft.com/office/drawing/2014/main" id="{69AF008A-C835-4AD8-8F9E-9F2831C20DE7}"/>
              </a:ext>
            </a:extLst>
          </p:cNvPr>
          <p:cNvSpPr/>
          <p:nvPr/>
        </p:nvSpPr>
        <p:spPr>
          <a:xfrm>
            <a:off x="10474352" y="2451181"/>
            <a:ext cx="1414887" cy="78057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800"/>
              </a:spcBef>
            </a:pPr>
            <a:r>
              <a:rPr lang="en-GB" sz="1600" dirty="0">
                <a:solidFill>
                  <a:schemeClr val="tx1"/>
                </a:solidFill>
                <a:latin typeface="Raleway" pitchFamily="2" charset="0"/>
              </a:rPr>
              <a:t>Trinidad</a:t>
            </a:r>
          </a:p>
        </p:txBody>
      </p:sp>
      <p:sp>
        <p:nvSpPr>
          <p:cNvPr id="58" name="Rectangle: Rounded Corners 57">
            <a:extLst>
              <a:ext uri="{FF2B5EF4-FFF2-40B4-BE49-F238E27FC236}">
                <a16:creationId xmlns:a16="http://schemas.microsoft.com/office/drawing/2014/main" id="{6854AC32-FC8E-4786-AC9B-23B7C7D68210}"/>
              </a:ext>
            </a:extLst>
          </p:cNvPr>
          <p:cNvSpPr/>
          <p:nvPr/>
        </p:nvSpPr>
        <p:spPr>
          <a:xfrm>
            <a:off x="8439002" y="3293485"/>
            <a:ext cx="1414887" cy="78057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800"/>
              </a:spcBef>
            </a:pPr>
            <a:r>
              <a:rPr lang="en-GB" sz="1600" dirty="0">
                <a:solidFill>
                  <a:schemeClr val="tx1"/>
                </a:solidFill>
                <a:latin typeface="Raleway" pitchFamily="2" charset="0"/>
              </a:rPr>
              <a:t>1948</a:t>
            </a:r>
          </a:p>
        </p:txBody>
      </p:sp>
      <p:sp>
        <p:nvSpPr>
          <p:cNvPr id="59" name="Rectangle: Rounded Corners 58">
            <a:extLst>
              <a:ext uri="{FF2B5EF4-FFF2-40B4-BE49-F238E27FC236}">
                <a16:creationId xmlns:a16="http://schemas.microsoft.com/office/drawing/2014/main" id="{54557D03-5313-4658-9A14-7F501A30E015}"/>
              </a:ext>
            </a:extLst>
          </p:cNvPr>
          <p:cNvSpPr/>
          <p:nvPr/>
        </p:nvSpPr>
        <p:spPr>
          <a:xfrm>
            <a:off x="10474352" y="3298982"/>
            <a:ext cx="1414887" cy="78057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800"/>
              </a:spcBef>
            </a:pPr>
            <a:r>
              <a:rPr lang="en-GB" sz="1600" dirty="0">
                <a:solidFill>
                  <a:schemeClr val="tx1"/>
                </a:solidFill>
                <a:latin typeface="Raleway" pitchFamily="2" charset="0"/>
              </a:rPr>
              <a:t>1958</a:t>
            </a:r>
          </a:p>
        </p:txBody>
      </p:sp>
      <p:sp>
        <p:nvSpPr>
          <p:cNvPr id="60" name="Rectangle: Rounded Corners 59">
            <a:extLst>
              <a:ext uri="{FF2B5EF4-FFF2-40B4-BE49-F238E27FC236}">
                <a16:creationId xmlns:a16="http://schemas.microsoft.com/office/drawing/2014/main" id="{DDEF7238-2DE4-4E7B-A8CF-F9168A2EB3AE}"/>
              </a:ext>
            </a:extLst>
          </p:cNvPr>
          <p:cNvSpPr/>
          <p:nvPr/>
        </p:nvSpPr>
        <p:spPr>
          <a:xfrm>
            <a:off x="8439001" y="4150318"/>
            <a:ext cx="1414887" cy="78057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800"/>
              </a:spcBef>
            </a:pPr>
            <a:r>
              <a:rPr lang="en-GB" sz="1600" dirty="0">
                <a:solidFill>
                  <a:schemeClr val="tx1"/>
                </a:solidFill>
                <a:latin typeface="Raleway" pitchFamily="2" charset="0"/>
              </a:rPr>
              <a:t>Euston</a:t>
            </a:r>
          </a:p>
        </p:txBody>
      </p:sp>
      <p:sp>
        <p:nvSpPr>
          <p:cNvPr id="61" name="Rectangle: Rounded Corners 60">
            <a:extLst>
              <a:ext uri="{FF2B5EF4-FFF2-40B4-BE49-F238E27FC236}">
                <a16:creationId xmlns:a16="http://schemas.microsoft.com/office/drawing/2014/main" id="{DD61E562-0C8C-455B-B892-CC22E5482B25}"/>
              </a:ext>
            </a:extLst>
          </p:cNvPr>
          <p:cNvSpPr/>
          <p:nvPr/>
        </p:nvSpPr>
        <p:spPr>
          <a:xfrm>
            <a:off x="10474351" y="4150318"/>
            <a:ext cx="1414887" cy="78057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800"/>
              </a:spcBef>
            </a:pPr>
            <a:r>
              <a:rPr lang="en-GB" sz="1600" dirty="0">
                <a:solidFill>
                  <a:schemeClr val="tx1"/>
                </a:solidFill>
                <a:latin typeface="Raleway" pitchFamily="2" charset="0"/>
              </a:rPr>
              <a:t>Victoria</a:t>
            </a:r>
          </a:p>
        </p:txBody>
      </p:sp>
      <p:sp>
        <p:nvSpPr>
          <p:cNvPr id="62" name="Rectangle: Rounded Corners 61">
            <a:extLst>
              <a:ext uri="{FF2B5EF4-FFF2-40B4-BE49-F238E27FC236}">
                <a16:creationId xmlns:a16="http://schemas.microsoft.com/office/drawing/2014/main" id="{D574988C-4F41-4375-9A68-65ABDA5E9AE4}"/>
              </a:ext>
            </a:extLst>
          </p:cNvPr>
          <p:cNvSpPr/>
          <p:nvPr/>
        </p:nvSpPr>
        <p:spPr>
          <a:xfrm>
            <a:off x="8439001" y="4990186"/>
            <a:ext cx="1414887" cy="78057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800"/>
              </a:spcBef>
            </a:pPr>
            <a:r>
              <a:rPr lang="en-US" sz="1600" dirty="0">
                <a:solidFill>
                  <a:schemeClr val="tx1"/>
                </a:solidFill>
                <a:latin typeface="Raleway" pitchFamily="2" charset="0"/>
              </a:rPr>
              <a:t>Chatham</a:t>
            </a:r>
            <a:endParaRPr lang="en-GB" sz="1600" dirty="0">
              <a:solidFill>
                <a:schemeClr val="tx1"/>
              </a:solidFill>
              <a:latin typeface="Raleway" pitchFamily="2" charset="0"/>
            </a:endParaRPr>
          </a:p>
        </p:txBody>
      </p:sp>
      <p:sp>
        <p:nvSpPr>
          <p:cNvPr id="63" name="Rectangle: Rounded Corners 62">
            <a:extLst>
              <a:ext uri="{FF2B5EF4-FFF2-40B4-BE49-F238E27FC236}">
                <a16:creationId xmlns:a16="http://schemas.microsoft.com/office/drawing/2014/main" id="{C96B2AB8-8FA1-4864-824D-014BDE0F871F}"/>
              </a:ext>
            </a:extLst>
          </p:cNvPr>
          <p:cNvSpPr/>
          <p:nvPr/>
        </p:nvSpPr>
        <p:spPr>
          <a:xfrm>
            <a:off x="10474032" y="4978970"/>
            <a:ext cx="1414887" cy="78057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800"/>
              </a:spcBef>
            </a:pPr>
            <a:r>
              <a:rPr lang="en-GB" sz="1600" dirty="0">
                <a:solidFill>
                  <a:schemeClr val="tx1"/>
                </a:solidFill>
                <a:latin typeface="Raleway" pitchFamily="2" charset="0"/>
              </a:rPr>
              <a:t>Rochester</a:t>
            </a:r>
          </a:p>
        </p:txBody>
      </p:sp>
    </p:spTree>
    <p:extLst>
      <p:ext uri="{BB962C8B-B14F-4D97-AF65-F5344CB8AC3E}">
        <p14:creationId xmlns:p14="http://schemas.microsoft.com/office/powerpoint/2010/main" val="7977549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C943E735-3F7A-4692-A4F2-E78C67C8C1DB}"/>
              </a:ext>
            </a:extLst>
          </p:cNvPr>
          <p:cNvCxnSpPr>
            <a:cxnSpLocks/>
          </p:cNvCxnSpPr>
          <p:nvPr/>
        </p:nvCxnSpPr>
        <p:spPr>
          <a:xfrm>
            <a:off x="5277033" y="5579134"/>
            <a:ext cx="56771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6DF0F22-FFF1-4C02-960A-8E91A1B09579}"/>
              </a:ext>
            </a:extLst>
          </p:cNvPr>
          <p:cNvSpPr txBox="1"/>
          <p:nvPr/>
        </p:nvSpPr>
        <p:spPr>
          <a:xfrm>
            <a:off x="4235280" y="5179848"/>
            <a:ext cx="7761345" cy="862031"/>
          </a:xfrm>
        </p:spPr>
        <p:txBody>
          <a:bodyPr vert="horz" lIns="91440" tIns="45720" rIns="91440" bIns="45720" rtlCol="0" anchor="b">
            <a:normAutofit/>
          </a:bodyPr>
          <a:lstStyle/>
          <a:p>
            <a:pPr algn="ctr">
              <a:lnSpc>
                <a:spcPct val="90000"/>
              </a:lnSpc>
              <a:spcBef>
                <a:spcPct val="0"/>
              </a:spcBef>
              <a:spcAft>
                <a:spcPts val="600"/>
              </a:spcAft>
            </a:pPr>
            <a:r>
              <a:rPr lang="en-US" sz="2400" kern="1200" dirty="0">
                <a:solidFill>
                  <a:srgbClr val="FFFFFF"/>
                </a:solidFill>
                <a:latin typeface="Raleway" pitchFamily="2" charset="0"/>
                <a:ea typeface="+mj-ea"/>
                <a:cs typeface="Suez One" panose="00000500000000000000" pitchFamily="2" charset="-79"/>
              </a:rPr>
              <a:t>People who have made a positive change</a:t>
            </a:r>
          </a:p>
        </p:txBody>
      </p:sp>
      <p:pic>
        <p:nvPicPr>
          <p:cNvPr id="4" name="Picture 3" descr="Chart, waterfall chart&#10;&#10;Description automatically generated">
            <a:extLst>
              <a:ext uri="{FF2B5EF4-FFF2-40B4-BE49-F238E27FC236}">
                <a16:creationId xmlns:a16="http://schemas.microsoft.com/office/drawing/2014/main" id="{E0D14438-C06F-4D8A-851E-BCA36E89C3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3" name="Rectangle 32">
            <a:extLst>
              <a:ext uri="{FF2B5EF4-FFF2-40B4-BE49-F238E27FC236}">
                <a16:creationId xmlns:a16="http://schemas.microsoft.com/office/drawing/2014/main" id="{BBC09397-E480-46DA-B7AC-B2F0A15B9412}"/>
              </a:ext>
            </a:extLst>
          </p:cNvPr>
          <p:cNvSpPr/>
          <p:nvPr/>
        </p:nvSpPr>
        <p:spPr>
          <a:xfrm>
            <a:off x="1" y="-161717"/>
            <a:ext cx="12192000" cy="941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5" name="Group 34">
            <a:extLst>
              <a:ext uri="{FF2B5EF4-FFF2-40B4-BE49-F238E27FC236}">
                <a16:creationId xmlns:a16="http://schemas.microsoft.com/office/drawing/2014/main" id="{6952DBFC-0948-4348-BF12-50B2E70EED91}"/>
              </a:ext>
            </a:extLst>
          </p:cNvPr>
          <p:cNvGrpSpPr/>
          <p:nvPr/>
        </p:nvGrpSpPr>
        <p:grpSpPr>
          <a:xfrm>
            <a:off x="0" y="79926"/>
            <a:ext cx="6952022" cy="862031"/>
            <a:chOff x="4173984" y="4550066"/>
            <a:chExt cx="7828930" cy="1755026"/>
          </a:xfrm>
        </p:grpSpPr>
        <p:sp>
          <p:nvSpPr>
            <p:cNvPr id="36" name="Rectangle 35">
              <a:extLst>
                <a:ext uri="{FF2B5EF4-FFF2-40B4-BE49-F238E27FC236}">
                  <a16:creationId xmlns:a16="http://schemas.microsoft.com/office/drawing/2014/main" id="{B92EEFD2-EC7F-43D1-9CED-6C70EF67D491}"/>
                </a:ext>
              </a:extLst>
            </p:cNvPr>
            <p:cNvSpPr/>
            <p:nvPr/>
          </p:nvSpPr>
          <p:spPr>
            <a:xfrm>
              <a:off x="4241569" y="4550066"/>
              <a:ext cx="7761345" cy="175502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Rectangle 36">
              <a:extLst>
                <a:ext uri="{FF2B5EF4-FFF2-40B4-BE49-F238E27FC236}">
                  <a16:creationId xmlns:a16="http://schemas.microsoft.com/office/drawing/2014/main" id="{9FA04E09-35B0-4055-8BA1-87BA7986B6BC}"/>
                </a:ext>
              </a:extLst>
            </p:cNvPr>
            <p:cNvSpPr/>
            <p:nvPr/>
          </p:nvSpPr>
          <p:spPr>
            <a:xfrm>
              <a:off x="4309153" y="4650592"/>
              <a:ext cx="7626177" cy="15539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Rectangle 37">
              <a:extLst>
                <a:ext uri="{FF2B5EF4-FFF2-40B4-BE49-F238E27FC236}">
                  <a16:creationId xmlns:a16="http://schemas.microsoft.com/office/drawing/2014/main" id="{DC4B6288-B2AE-47C3-A8B5-A8F98BFD24F0}"/>
                </a:ext>
              </a:extLst>
            </p:cNvPr>
            <p:cNvSpPr/>
            <p:nvPr/>
          </p:nvSpPr>
          <p:spPr>
            <a:xfrm>
              <a:off x="4370448" y="4717103"/>
              <a:ext cx="7503587" cy="139868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TextBox 38">
              <a:extLst>
                <a:ext uri="{FF2B5EF4-FFF2-40B4-BE49-F238E27FC236}">
                  <a16:creationId xmlns:a16="http://schemas.microsoft.com/office/drawing/2014/main" id="{F6C70B0D-0A06-47BC-A140-F83AF1A53423}"/>
                </a:ext>
              </a:extLst>
            </p:cNvPr>
            <p:cNvSpPr txBox="1"/>
            <p:nvPr/>
          </p:nvSpPr>
          <p:spPr>
            <a:xfrm>
              <a:off x="4173984" y="4985431"/>
              <a:ext cx="7700050" cy="862031"/>
            </a:xfrm>
          </p:spPr>
          <p:txBody>
            <a:bodyPr vert="horz" lIns="91440" tIns="45720" rIns="91440" bIns="45720" rtlCol="0" anchor="b">
              <a:normAutofit fontScale="85000" lnSpcReduction="20000"/>
            </a:bodyPr>
            <a:lstStyle/>
            <a:p>
              <a:pPr algn="ctr">
                <a:lnSpc>
                  <a:spcPct val="90000"/>
                </a:lnSpc>
                <a:spcBef>
                  <a:spcPct val="0"/>
                </a:spcBef>
                <a:spcAft>
                  <a:spcPts val="600"/>
                </a:spcAft>
              </a:pPr>
              <a:r>
                <a:rPr lang="en-US" sz="3200" b="1" dirty="0">
                  <a:solidFill>
                    <a:srgbClr val="FFFFFF"/>
                  </a:solidFill>
                  <a:latin typeface="Suez One" panose="00000500000000000000" pitchFamily="2" charset="-79"/>
                  <a:ea typeface="+mj-ea"/>
                  <a:cs typeface="Suez One" panose="00000500000000000000" pitchFamily="2" charset="-79"/>
                </a:rPr>
                <a:t>Asquith Xavier – Play Video</a:t>
              </a:r>
              <a:endParaRPr lang="en-US" sz="3200" b="1" kern="1200" dirty="0">
                <a:solidFill>
                  <a:srgbClr val="FFFFFF"/>
                </a:solidFill>
                <a:latin typeface="Suez One" panose="00000500000000000000" pitchFamily="2" charset="-79"/>
                <a:ea typeface="+mj-ea"/>
                <a:cs typeface="Suez One" panose="00000500000000000000" pitchFamily="2" charset="-79"/>
              </a:endParaRPr>
            </a:p>
          </p:txBody>
        </p:sp>
      </p:grpSp>
      <p:sp>
        <p:nvSpPr>
          <p:cNvPr id="40" name="Rectangle: Rounded Corners 39">
            <a:extLst>
              <a:ext uri="{FF2B5EF4-FFF2-40B4-BE49-F238E27FC236}">
                <a16:creationId xmlns:a16="http://schemas.microsoft.com/office/drawing/2014/main" id="{4C2A4507-8698-4162-B605-E8E0BB181520}"/>
              </a:ext>
            </a:extLst>
          </p:cNvPr>
          <p:cNvSpPr/>
          <p:nvPr/>
        </p:nvSpPr>
        <p:spPr>
          <a:xfrm>
            <a:off x="2138516" y="1021883"/>
            <a:ext cx="7937621" cy="4917630"/>
          </a:xfrm>
          <a:prstGeom prst="roundRect">
            <a:avLst>
              <a:gd name="adj" fmla="val 15246"/>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2" name="yt1s.com - Asquith Xavier the 1st Black worker at Euston Station 1966_360p">
            <a:hlinkClick r:id="" action="ppaction://media"/>
            <a:extLst>
              <a:ext uri="{FF2B5EF4-FFF2-40B4-BE49-F238E27FC236}">
                <a16:creationId xmlns:a16="http://schemas.microsoft.com/office/drawing/2014/main" id="{753CFB0A-2D21-4A1D-B2EE-AE2B5916026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586349" y="1410545"/>
            <a:ext cx="7019301" cy="4036909"/>
          </a:xfrm>
        </p:spPr>
      </p:pic>
      <p:pic>
        <p:nvPicPr>
          <p:cNvPr id="26" name="Picture 25">
            <a:extLst>
              <a:ext uri="{FF2B5EF4-FFF2-40B4-BE49-F238E27FC236}">
                <a16:creationId xmlns:a16="http://schemas.microsoft.com/office/drawing/2014/main" id="{606F32DD-392E-45B1-8C32-DA5AEDE1D7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82335" y="0"/>
            <a:ext cx="1052573" cy="1052573"/>
          </a:xfrm>
          <a:prstGeom prst="rect">
            <a:avLst/>
          </a:prstGeom>
        </p:spPr>
      </p:pic>
      <p:sp>
        <p:nvSpPr>
          <p:cNvPr id="41" name="Oval 40">
            <a:extLst>
              <a:ext uri="{FF2B5EF4-FFF2-40B4-BE49-F238E27FC236}">
                <a16:creationId xmlns:a16="http://schemas.microsoft.com/office/drawing/2014/main" id="{4F7841DD-5002-45A3-BDDF-03432EE38708}"/>
              </a:ext>
            </a:extLst>
          </p:cNvPr>
          <p:cNvSpPr/>
          <p:nvPr/>
        </p:nvSpPr>
        <p:spPr>
          <a:xfrm>
            <a:off x="9694670" y="3288490"/>
            <a:ext cx="303772" cy="28101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90316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5488"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2"/>
                                        </p:tgtEl>
                                      </p:cBhvr>
                                    </p:cmd>
                                  </p:childTnLst>
                                </p:cTn>
                              </p:par>
                            </p:childTnLst>
                          </p:cTn>
                        </p:par>
                      </p:childTnLst>
                    </p:cTn>
                  </p:par>
                </p:childTnLst>
              </p:cTn>
              <p:nextCondLst>
                <p:cond evt="onClick" delay="0">
                  <p:tgtEl>
                    <p:spTgt spid="22"/>
                  </p:tgtEl>
                </p:cond>
              </p:nextCondLst>
            </p:seq>
            <p:video>
              <p:cMediaNode vol="28788">
                <p:cTn id="12" fill="hold" display="0">
                  <p:stCondLst>
                    <p:cond delay="indefinite"/>
                  </p:stCondLst>
                </p:cTn>
                <p:tgtEl>
                  <p:spTgt spid="2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C943E735-3F7A-4692-A4F2-E78C67C8C1DB}"/>
              </a:ext>
            </a:extLst>
          </p:cNvPr>
          <p:cNvCxnSpPr>
            <a:cxnSpLocks/>
          </p:cNvCxnSpPr>
          <p:nvPr/>
        </p:nvCxnSpPr>
        <p:spPr>
          <a:xfrm>
            <a:off x="5277033" y="5579134"/>
            <a:ext cx="56771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6DF0F22-FFF1-4C02-960A-8E91A1B09579}"/>
              </a:ext>
            </a:extLst>
          </p:cNvPr>
          <p:cNvSpPr txBox="1"/>
          <p:nvPr/>
        </p:nvSpPr>
        <p:spPr>
          <a:xfrm>
            <a:off x="4235280" y="5179848"/>
            <a:ext cx="7761345" cy="862031"/>
          </a:xfrm>
        </p:spPr>
        <p:txBody>
          <a:bodyPr vert="horz" lIns="91440" tIns="45720" rIns="91440" bIns="45720" rtlCol="0" anchor="b">
            <a:normAutofit/>
          </a:bodyPr>
          <a:lstStyle/>
          <a:p>
            <a:pPr algn="ctr">
              <a:lnSpc>
                <a:spcPct val="90000"/>
              </a:lnSpc>
              <a:spcBef>
                <a:spcPct val="0"/>
              </a:spcBef>
              <a:spcAft>
                <a:spcPts val="600"/>
              </a:spcAft>
            </a:pPr>
            <a:r>
              <a:rPr lang="en-US" sz="2400" kern="1200" dirty="0">
                <a:solidFill>
                  <a:srgbClr val="FFFFFF"/>
                </a:solidFill>
                <a:latin typeface="Raleway" pitchFamily="2" charset="0"/>
                <a:ea typeface="+mj-ea"/>
                <a:cs typeface="Suez One" panose="00000500000000000000" pitchFamily="2" charset="-79"/>
              </a:rPr>
              <a:t>People who have made a positive change</a:t>
            </a:r>
          </a:p>
        </p:txBody>
      </p:sp>
      <p:pic>
        <p:nvPicPr>
          <p:cNvPr id="4" name="Picture 3" descr="Chart, waterfall chart&#10;&#10;Description automatically generated">
            <a:extLst>
              <a:ext uri="{FF2B5EF4-FFF2-40B4-BE49-F238E27FC236}">
                <a16:creationId xmlns:a16="http://schemas.microsoft.com/office/drawing/2014/main" id="{E0D14438-C06F-4D8A-851E-BCA36E89C3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3" name="Rectangle 32">
            <a:extLst>
              <a:ext uri="{FF2B5EF4-FFF2-40B4-BE49-F238E27FC236}">
                <a16:creationId xmlns:a16="http://schemas.microsoft.com/office/drawing/2014/main" id="{BBC09397-E480-46DA-B7AC-B2F0A15B9412}"/>
              </a:ext>
            </a:extLst>
          </p:cNvPr>
          <p:cNvSpPr/>
          <p:nvPr/>
        </p:nvSpPr>
        <p:spPr>
          <a:xfrm>
            <a:off x="1" y="-161717"/>
            <a:ext cx="12192000" cy="941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5" name="Group 34">
            <a:extLst>
              <a:ext uri="{FF2B5EF4-FFF2-40B4-BE49-F238E27FC236}">
                <a16:creationId xmlns:a16="http://schemas.microsoft.com/office/drawing/2014/main" id="{6952DBFC-0948-4348-BF12-50B2E70EED91}"/>
              </a:ext>
            </a:extLst>
          </p:cNvPr>
          <p:cNvGrpSpPr/>
          <p:nvPr/>
        </p:nvGrpSpPr>
        <p:grpSpPr>
          <a:xfrm>
            <a:off x="0" y="79926"/>
            <a:ext cx="6952022" cy="862031"/>
            <a:chOff x="4173984" y="4550066"/>
            <a:chExt cx="7828930" cy="1755026"/>
          </a:xfrm>
        </p:grpSpPr>
        <p:sp>
          <p:nvSpPr>
            <p:cNvPr id="36" name="Rectangle 35">
              <a:extLst>
                <a:ext uri="{FF2B5EF4-FFF2-40B4-BE49-F238E27FC236}">
                  <a16:creationId xmlns:a16="http://schemas.microsoft.com/office/drawing/2014/main" id="{B92EEFD2-EC7F-43D1-9CED-6C70EF67D491}"/>
                </a:ext>
              </a:extLst>
            </p:cNvPr>
            <p:cNvSpPr/>
            <p:nvPr/>
          </p:nvSpPr>
          <p:spPr>
            <a:xfrm>
              <a:off x="4241569" y="4550066"/>
              <a:ext cx="7761345" cy="175502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Rectangle 36">
              <a:extLst>
                <a:ext uri="{FF2B5EF4-FFF2-40B4-BE49-F238E27FC236}">
                  <a16:creationId xmlns:a16="http://schemas.microsoft.com/office/drawing/2014/main" id="{9FA04E09-35B0-4055-8BA1-87BA7986B6BC}"/>
                </a:ext>
              </a:extLst>
            </p:cNvPr>
            <p:cNvSpPr/>
            <p:nvPr/>
          </p:nvSpPr>
          <p:spPr>
            <a:xfrm>
              <a:off x="4309153" y="4650592"/>
              <a:ext cx="7626177" cy="15539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Rectangle 37">
              <a:extLst>
                <a:ext uri="{FF2B5EF4-FFF2-40B4-BE49-F238E27FC236}">
                  <a16:creationId xmlns:a16="http://schemas.microsoft.com/office/drawing/2014/main" id="{DC4B6288-B2AE-47C3-A8B5-A8F98BFD24F0}"/>
                </a:ext>
              </a:extLst>
            </p:cNvPr>
            <p:cNvSpPr/>
            <p:nvPr/>
          </p:nvSpPr>
          <p:spPr>
            <a:xfrm>
              <a:off x="4370448" y="4717103"/>
              <a:ext cx="7503587" cy="139868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TextBox 38">
              <a:extLst>
                <a:ext uri="{FF2B5EF4-FFF2-40B4-BE49-F238E27FC236}">
                  <a16:creationId xmlns:a16="http://schemas.microsoft.com/office/drawing/2014/main" id="{F6C70B0D-0A06-47BC-A140-F83AF1A53423}"/>
                </a:ext>
              </a:extLst>
            </p:cNvPr>
            <p:cNvSpPr txBox="1"/>
            <p:nvPr/>
          </p:nvSpPr>
          <p:spPr>
            <a:xfrm>
              <a:off x="4173984" y="4985431"/>
              <a:ext cx="7700050" cy="862031"/>
            </a:xfrm>
          </p:spPr>
          <p:txBody>
            <a:bodyPr vert="horz" lIns="91440" tIns="45720" rIns="91440" bIns="45720" rtlCol="0" anchor="b">
              <a:normAutofit fontScale="85000" lnSpcReduction="20000"/>
            </a:bodyPr>
            <a:lstStyle/>
            <a:p>
              <a:pPr algn="ctr">
                <a:lnSpc>
                  <a:spcPct val="90000"/>
                </a:lnSpc>
                <a:spcBef>
                  <a:spcPct val="0"/>
                </a:spcBef>
                <a:spcAft>
                  <a:spcPts val="600"/>
                </a:spcAft>
              </a:pPr>
              <a:r>
                <a:rPr lang="en-US" sz="3200" b="1" dirty="0">
                  <a:solidFill>
                    <a:srgbClr val="FFFFFF"/>
                  </a:solidFill>
                  <a:latin typeface="Suez One" panose="00000500000000000000" pitchFamily="2" charset="-79"/>
                  <a:ea typeface="+mj-ea"/>
                  <a:cs typeface="Suez One" panose="00000500000000000000" pitchFamily="2" charset="-79"/>
                </a:rPr>
                <a:t>Plaque at Chatham Train Station</a:t>
              </a:r>
              <a:endParaRPr lang="en-US" sz="3200" b="1" kern="1200" dirty="0">
                <a:solidFill>
                  <a:srgbClr val="FFFFFF"/>
                </a:solidFill>
                <a:latin typeface="Suez One" panose="00000500000000000000" pitchFamily="2" charset="-79"/>
                <a:ea typeface="+mj-ea"/>
                <a:cs typeface="Suez One" panose="00000500000000000000" pitchFamily="2" charset="-79"/>
              </a:endParaRPr>
            </a:p>
          </p:txBody>
        </p:sp>
      </p:grpSp>
      <p:sp>
        <p:nvSpPr>
          <p:cNvPr id="40" name="Rectangle: Rounded Corners 39">
            <a:extLst>
              <a:ext uri="{FF2B5EF4-FFF2-40B4-BE49-F238E27FC236}">
                <a16:creationId xmlns:a16="http://schemas.microsoft.com/office/drawing/2014/main" id="{4C2A4507-8698-4162-B605-E8E0BB181520}"/>
              </a:ext>
            </a:extLst>
          </p:cNvPr>
          <p:cNvSpPr/>
          <p:nvPr/>
        </p:nvSpPr>
        <p:spPr>
          <a:xfrm>
            <a:off x="2138516" y="1021883"/>
            <a:ext cx="7937621" cy="4917630"/>
          </a:xfrm>
          <a:prstGeom prst="roundRect">
            <a:avLst>
              <a:gd name="adj" fmla="val 15246"/>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6" name="Picture 25">
            <a:extLst>
              <a:ext uri="{FF2B5EF4-FFF2-40B4-BE49-F238E27FC236}">
                <a16:creationId xmlns:a16="http://schemas.microsoft.com/office/drawing/2014/main" id="{606F32DD-392E-45B1-8C32-DA5AEDE1D7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2335" y="0"/>
            <a:ext cx="1052573" cy="1052573"/>
          </a:xfrm>
          <a:prstGeom prst="rect">
            <a:avLst/>
          </a:prstGeom>
        </p:spPr>
      </p:pic>
      <p:sp>
        <p:nvSpPr>
          <p:cNvPr id="41" name="Oval 40">
            <a:extLst>
              <a:ext uri="{FF2B5EF4-FFF2-40B4-BE49-F238E27FC236}">
                <a16:creationId xmlns:a16="http://schemas.microsoft.com/office/drawing/2014/main" id="{4F7841DD-5002-45A3-BDDF-03432EE38708}"/>
              </a:ext>
            </a:extLst>
          </p:cNvPr>
          <p:cNvSpPr/>
          <p:nvPr/>
        </p:nvSpPr>
        <p:spPr>
          <a:xfrm>
            <a:off x="9694670" y="3288490"/>
            <a:ext cx="303772" cy="28101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445428E9-79D6-4440-8741-7D415172CDF3}"/>
              </a:ext>
            </a:extLst>
          </p:cNvPr>
          <p:cNvSpPr/>
          <p:nvPr/>
        </p:nvSpPr>
        <p:spPr>
          <a:xfrm>
            <a:off x="2678230" y="1461366"/>
            <a:ext cx="6821066" cy="40369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2" descr="https://www.blackhistorymonth.org.uk/wp-content/uploads/2020/10/ASQUITH-XAVIER-PIC-8-623x438.jpg">
            <a:extLst>
              <a:ext uri="{FF2B5EF4-FFF2-40B4-BE49-F238E27FC236}">
                <a16:creationId xmlns:a16="http://schemas.microsoft.com/office/drawing/2014/main" id="{97BEEE7E-8A79-4530-A950-87DBD18E70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3053" y="1461366"/>
            <a:ext cx="5928546" cy="4036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4694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C943E735-3F7A-4692-A4F2-E78C67C8C1DB}"/>
              </a:ext>
            </a:extLst>
          </p:cNvPr>
          <p:cNvCxnSpPr>
            <a:cxnSpLocks/>
          </p:cNvCxnSpPr>
          <p:nvPr/>
        </p:nvCxnSpPr>
        <p:spPr>
          <a:xfrm>
            <a:off x="5277033" y="5579134"/>
            <a:ext cx="56771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6DF0F22-FFF1-4C02-960A-8E91A1B09579}"/>
              </a:ext>
            </a:extLst>
          </p:cNvPr>
          <p:cNvSpPr txBox="1"/>
          <p:nvPr/>
        </p:nvSpPr>
        <p:spPr>
          <a:xfrm>
            <a:off x="4235280" y="5179848"/>
            <a:ext cx="7761345" cy="862031"/>
          </a:xfrm>
        </p:spPr>
        <p:txBody>
          <a:bodyPr vert="horz" lIns="91440" tIns="45720" rIns="91440" bIns="45720" rtlCol="0" anchor="b">
            <a:normAutofit/>
          </a:bodyPr>
          <a:lstStyle/>
          <a:p>
            <a:pPr algn="ctr">
              <a:lnSpc>
                <a:spcPct val="90000"/>
              </a:lnSpc>
              <a:spcBef>
                <a:spcPct val="0"/>
              </a:spcBef>
              <a:spcAft>
                <a:spcPts val="600"/>
              </a:spcAft>
            </a:pPr>
            <a:r>
              <a:rPr lang="en-US" sz="2400" kern="1200" dirty="0">
                <a:solidFill>
                  <a:srgbClr val="FFFFFF"/>
                </a:solidFill>
                <a:latin typeface="Raleway" pitchFamily="2" charset="0"/>
                <a:ea typeface="+mj-ea"/>
                <a:cs typeface="Suez One" panose="00000500000000000000" pitchFamily="2" charset="-79"/>
              </a:rPr>
              <a:t>People who have made a positive change</a:t>
            </a:r>
          </a:p>
        </p:txBody>
      </p:sp>
      <p:pic>
        <p:nvPicPr>
          <p:cNvPr id="4" name="Picture 3" descr="Chart, waterfall chart&#10;&#10;Description automatically generated">
            <a:extLst>
              <a:ext uri="{FF2B5EF4-FFF2-40B4-BE49-F238E27FC236}">
                <a16:creationId xmlns:a16="http://schemas.microsoft.com/office/drawing/2014/main" id="{E0D14438-C06F-4D8A-851E-BCA36E89C3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3" name="Rectangle 32">
            <a:extLst>
              <a:ext uri="{FF2B5EF4-FFF2-40B4-BE49-F238E27FC236}">
                <a16:creationId xmlns:a16="http://schemas.microsoft.com/office/drawing/2014/main" id="{BBC09397-E480-46DA-B7AC-B2F0A15B9412}"/>
              </a:ext>
            </a:extLst>
          </p:cNvPr>
          <p:cNvSpPr/>
          <p:nvPr/>
        </p:nvSpPr>
        <p:spPr>
          <a:xfrm>
            <a:off x="1" y="-161717"/>
            <a:ext cx="12192000" cy="941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5" name="Group 34">
            <a:extLst>
              <a:ext uri="{FF2B5EF4-FFF2-40B4-BE49-F238E27FC236}">
                <a16:creationId xmlns:a16="http://schemas.microsoft.com/office/drawing/2014/main" id="{6952DBFC-0948-4348-BF12-50B2E70EED91}"/>
              </a:ext>
            </a:extLst>
          </p:cNvPr>
          <p:cNvGrpSpPr/>
          <p:nvPr/>
        </p:nvGrpSpPr>
        <p:grpSpPr>
          <a:xfrm>
            <a:off x="0" y="79926"/>
            <a:ext cx="6952022" cy="862031"/>
            <a:chOff x="4173984" y="4550066"/>
            <a:chExt cx="7828930" cy="1755026"/>
          </a:xfrm>
        </p:grpSpPr>
        <p:sp>
          <p:nvSpPr>
            <p:cNvPr id="36" name="Rectangle 35">
              <a:extLst>
                <a:ext uri="{FF2B5EF4-FFF2-40B4-BE49-F238E27FC236}">
                  <a16:creationId xmlns:a16="http://schemas.microsoft.com/office/drawing/2014/main" id="{B92EEFD2-EC7F-43D1-9CED-6C70EF67D491}"/>
                </a:ext>
              </a:extLst>
            </p:cNvPr>
            <p:cNvSpPr/>
            <p:nvPr/>
          </p:nvSpPr>
          <p:spPr>
            <a:xfrm>
              <a:off x="4241569" y="4550066"/>
              <a:ext cx="7761345" cy="175502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Rectangle 36">
              <a:extLst>
                <a:ext uri="{FF2B5EF4-FFF2-40B4-BE49-F238E27FC236}">
                  <a16:creationId xmlns:a16="http://schemas.microsoft.com/office/drawing/2014/main" id="{9FA04E09-35B0-4055-8BA1-87BA7986B6BC}"/>
                </a:ext>
              </a:extLst>
            </p:cNvPr>
            <p:cNvSpPr/>
            <p:nvPr/>
          </p:nvSpPr>
          <p:spPr>
            <a:xfrm>
              <a:off x="4309153" y="4650592"/>
              <a:ext cx="7626177" cy="15539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Rectangle 37">
              <a:extLst>
                <a:ext uri="{FF2B5EF4-FFF2-40B4-BE49-F238E27FC236}">
                  <a16:creationId xmlns:a16="http://schemas.microsoft.com/office/drawing/2014/main" id="{DC4B6288-B2AE-47C3-A8B5-A8F98BFD24F0}"/>
                </a:ext>
              </a:extLst>
            </p:cNvPr>
            <p:cNvSpPr/>
            <p:nvPr/>
          </p:nvSpPr>
          <p:spPr>
            <a:xfrm>
              <a:off x="4370448" y="4717103"/>
              <a:ext cx="7503587" cy="139868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TextBox 38">
              <a:extLst>
                <a:ext uri="{FF2B5EF4-FFF2-40B4-BE49-F238E27FC236}">
                  <a16:creationId xmlns:a16="http://schemas.microsoft.com/office/drawing/2014/main" id="{F6C70B0D-0A06-47BC-A140-F83AF1A53423}"/>
                </a:ext>
              </a:extLst>
            </p:cNvPr>
            <p:cNvSpPr txBox="1"/>
            <p:nvPr/>
          </p:nvSpPr>
          <p:spPr>
            <a:xfrm>
              <a:off x="4173984" y="4985431"/>
              <a:ext cx="7700050" cy="862031"/>
            </a:xfrm>
          </p:spPr>
          <p:txBody>
            <a:bodyPr vert="horz" lIns="91440" tIns="45720" rIns="91440" bIns="45720" rtlCol="0" anchor="b">
              <a:normAutofit fontScale="85000" lnSpcReduction="20000"/>
            </a:bodyPr>
            <a:lstStyle/>
            <a:p>
              <a:pPr algn="ctr">
                <a:lnSpc>
                  <a:spcPct val="90000"/>
                </a:lnSpc>
                <a:spcBef>
                  <a:spcPct val="0"/>
                </a:spcBef>
                <a:spcAft>
                  <a:spcPts val="600"/>
                </a:spcAft>
              </a:pPr>
              <a:r>
                <a:rPr lang="en-US" sz="3200" b="1" dirty="0">
                  <a:solidFill>
                    <a:srgbClr val="FFFFFF"/>
                  </a:solidFill>
                  <a:latin typeface="Suez One" panose="00000500000000000000" pitchFamily="2" charset="-79"/>
                  <a:ea typeface="+mj-ea"/>
                  <a:cs typeface="Suez One" panose="00000500000000000000" pitchFamily="2" charset="-79"/>
                </a:rPr>
                <a:t>The Feelings of an Unsung Hero</a:t>
              </a:r>
              <a:endParaRPr lang="en-US" sz="3200" b="1" kern="1200" dirty="0">
                <a:solidFill>
                  <a:srgbClr val="FFFFFF"/>
                </a:solidFill>
                <a:latin typeface="Suez One" panose="00000500000000000000" pitchFamily="2" charset="-79"/>
                <a:ea typeface="+mj-ea"/>
                <a:cs typeface="Suez One" panose="00000500000000000000" pitchFamily="2" charset="-79"/>
              </a:endParaRPr>
            </a:p>
          </p:txBody>
        </p:sp>
      </p:grpSp>
      <p:pic>
        <p:nvPicPr>
          <p:cNvPr id="16" name="Picture 15">
            <a:extLst>
              <a:ext uri="{FF2B5EF4-FFF2-40B4-BE49-F238E27FC236}">
                <a16:creationId xmlns:a16="http://schemas.microsoft.com/office/drawing/2014/main" id="{076DB69D-C61C-47DB-82BD-54CA0C60B6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2335" y="0"/>
            <a:ext cx="1052573" cy="1052573"/>
          </a:xfrm>
          <a:prstGeom prst="rect">
            <a:avLst/>
          </a:prstGeom>
        </p:spPr>
      </p:pic>
      <p:pic>
        <p:nvPicPr>
          <p:cNvPr id="14" name="Picture 2" descr="Image result for child clipart">
            <a:extLst>
              <a:ext uri="{FF2B5EF4-FFF2-40B4-BE49-F238E27FC236}">
                <a16:creationId xmlns:a16="http://schemas.microsoft.com/office/drawing/2014/main" id="{62AA6977-9440-41EF-8C14-8E70EDDC8D47}"/>
              </a:ext>
            </a:extLst>
          </p:cNvPr>
          <p:cNvPicPr>
            <a:picLocks noChangeAspect="1" noChangeArrowheads="1"/>
          </p:cNvPicPr>
          <p:nvPr/>
        </p:nvPicPr>
        <p:blipFill>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808643" y="3312289"/>
            <a:ext cx="4273015" cy="2687621"/>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02BABC85-DAC5-4764-9362-1DA4006F1C2F}"/>
              </a:ext>
            </a:extLst>
          </p:cNvPr>
          <p:cNvSpPr/>
          <p:nvPr/>
        </p:nvSpPr>
        <p:spPr>
          <a:xfrm>
            <a:off x="4367020" y="1547906"/>
            <a:ext cx="4941116" cy="2340528"/>
          </a:xfrm>
          <a:prstGeom prst="wedgeRoundRectCallout">
            <a:avLst>
              <a:gd name="adj1" fmla="val -42734"/>
              <a:gd name="adj2" fmla="val 75403"/>
              <a:gd name="adj3" fmla="val 16667"/>
            </a:avLst>
          </a:prstGeom>
          <a:solidFill>
            <a:schemeClr val="bg1"/>
          </a:solidFill>
          <a:ln>
            <a:solidFill>
              <a:srgbClr val="0D80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Raleway" pitchFamily="2" charset="0"/>
              </a:rPr>
              <a:t>How do you think</a:t>
            </a:r>
          </a:p>
          <a:p>
            <a:pPr algn="ctr"/>
            <a:r>
              <a:rPr lang="en-US" sz="2800" dirty="0">
                <a:solidFill>
                  <a:schemeClr val="tx1"/>
                </a:solidFill>
                <a:latin typeface="Raleway" pitchFamily="2" charset="0"/>
              </a:rPr>
              <a:t>Asquith felt to fight</a:t>
            </a:r>
          </a:p>
          <a:p>
            <a:pPr algn="ctr"/>
            <a:r>
              <a:rPr lang="en-US" sz="2800" dirty="0">
                <a:solidFill>
                  <a:schemeClr val="tx1"/>
                </a:solidFill>
                <a:latin typeface="Raleway" pitchFamily="2" charset="0"/>
              </a:rPr>
              <a:t>this battle alone?</a:t>
            </a:r>
            <a:endParaRPr lang="en-GB" sz="2800" dirty="0">
              <a:solidFill>
                <a:schemeClr val="tx1"/>
              </a:solidFill>
              <a:latin typeface="Raleway" pitchFamily="2" charset="0"/>
            </a:endParaRPr>
          </a:p>
        </p:txBody>
      </p:sp>
    </p:spTree>
    <p:extLst>
      <p:ext uri="{BB962C8B-B14F-4D97-AF65-F5344CB8AC3E}">
        <p14:creationId xmlns:p14="http://schemas.microsoft.com/office/powerpoint/2010/main" val="33761275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D46272551D6134FB4248C0EEB28F147" ma:contentTypeVersion="13" ma:contentTypeDescription="Create a new document." ma:contentTypeScope="" ma:versionID="fb3de88791a09f90121cfb2fae8a6ed0">
  <xsd:schema xmlns:xsd="http://www.w3.org/2001/XMLSchema" xmlns:xs="http://www.w3.org/2001/XMLSchema" xmlns:p="http://schemas.microsoft.com/office/2006/metadata/properties" xmlns:ns3="d11e406c-9886-44e8-baeb-021ac56c57f1" xmlns:ns4="0b46ce2d-630a-4c45-b9a3-040f29c2a14b" targetNamespace="http://schemas.microsoft.com/office/2006/metadata/properties" ma:root="true" ma:fieldsID="4f202d9c4f6c2504471dc8b877666efa" ns3:_="" ns4:_="">
    <xsd:import namespace="d11e406c-9886-44e8-baeb-021ac56c57f1"/>
    <xsd:import namespace="0b46ce2d-630a-4c45-b9a3-040f29c2a14b"/>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1e406c-9886-44e8-baeb-021ac56c57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46ce2d-630a-4c45-b9a3-040f29c2a14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7B65088-54FD-49DB-8441-289DC87A37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11e406c-9886-44e8-baeb-021ac56c57f1"/>
    <ds:schemaRef ds:uri="0b46ce2d-630a-4c45-b9a3-040f29c2a14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B2810B0-9F31-46D4-ABE4-14D7989064C3}">
  <ds:schemaRefs>
    <ds:schemaRef ds:uri="http://schemas.microsoft.com/sharepoint/v3/contenttype/forms"/>
  </ds:schemaRefs>
</ds:datastoreItem>
</file>

<file path=customXml/itemProps3.xml><?xml version="1.0" encoding="utf-8"?>
<ds:datastoreItem xmlns:ds="http://schemas.openxmlformats.org/officeDocument/2006/customXml" ds:itemID="{A10D5C8A-1EE4-4F71-B067-A8B1266590EA}">
  <ds:schemaRefs>
    <ds:schemaRef ds:uri="http://schemas.microsoft.com/office/infopath/2007/PartnerControls"/>
    <ds:schemaRef ds:uri="http://schemas.microsoft.com/office/2006/documentManagement/types"/>
    <ds:schemaRef ds:uri="http://purl.org/dc/dcmitype/"/>
    <ds:schemaRef ds:uri="http://schemas.microsoft.com/office/2006/metadata/properties"/>
    <ds:schemaRef ds:uri="http://purl.org/dc/terms/"/>
    <ds:schemaRef ds:uri="http://purl.org/dc/elements/1.1/"/>
    <ds:schemaRef ds:uri="http://www.w3.org/XML/1998/namespace"/>
    <ds:schemaRef ds:uri="http://schemas.openxmlformats.org/package/2006/metadata/core-properties"/>
    <ds:schemaRef ds:uri="0b46ce2d-630a-4c45-b9a3-040f29c2a14b"/>
    <ds:schemaRef ds:uri="d11e406c-9886-44e8-baeb-021ac56c57f1"/>
  </ds:schemaRefs>
</ds:datastoreItem>
</file>

<file path=docProps/app.xml><?xml version="1.0" encoding="utf-8"?>
<Properties xmlns="http://schemas.openxmlformats.org/officeDocument/2006/extended-properties" xmlns:vt="http://schemas.openxmlformats.org/officeDocument/2006/docPropsVTypes">
  <TotalTime>1583</TotalTime>
  <Words>773</Words>
  <Application>Microsoft Office PowerPoint</Application>
  <PresentationFormat>Widescreen</PresentationFormat>
  <Paragraphs>100</Paragraphs>
  <Slides>14</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Calibri Light</vt:lpstr>
      <vt:lpstr>Raleway</vt:lpstr>
      <vt:lpstr>Suez One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Camealia Xavier-Chihota</dc:creator>
  <cp:lastModifiedBy>Bisi Sijuade</cp:lastModifiedBy>
  <cp:revision>43</cp:revision>
  <dcterms:created xsi:type="dcterms:W3CDTF">2021-02-23T22:41:20Z</dcterms:created>
  <dcterms:modified xsi:type="dcterms:W3CDTF">2021-06-10T19:40:17Z</dcterms:modified>
</cp:coreProperties>
</file>